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7" r:id="rId5"/>
    <p:sldId id="257" r:id="rId6"/>
    <p:sldId id="258" r:id="rId7"/>
    <p:sldId id="265" r:id="rId8"/>
    <p:sldId id="259" r:id="rId9"/>
    <p:sldId id="270" r:id="rId10"/>
    <p:sldId id="369" r:id="rId11"/>
    <p:sldId id="271" r:id="rId12"/>
    <p:sldId id="260" r:id="rId13"/>
    <p:sldId id="261" r:id="rId14"/>
    <p:sldId id="262" r:id="rId15"/>
    <p:sldId id="263" r:id="rId16"/>
    <p:sldId id="371" r:id="rId17"/>
    <p:sldId id="370" r:id="rId18"/>
    <p:sldId id="264" r:id="rId19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15FF21-70FF-E7B8-4880-B0C8DA5ED064}" v="732" dt="2024-10-14T09:52:12.737"/>
    <p1510:client id="{16088CE6-2A35-59EC-9D43-D1710E3D67DB}" v="2" dt="2024-10-14T13:18:13.596"/>
    <p1510:client id="{2DB55D02-0845-F6AF-9E57-0D06A1920C63}" v="77" dt="2024-10-15T08:47:54.577"/>
    <p1510:client id="{35D2F3D8-31C3-590F-4395-ACA258925417}" v="898" dt="2024-10-14T10:25:01.609"/>
    <p1510:client id="{3D627A1A-FF8B-5E0A-1297-4606BAA01FE4}" v="69" dt="2024-10-14T11:01:18.810"/>
    <p1510:client id="{5E136555-35B0-4CEF-AB9B-B7EC3792B478}" v="644" dt="2024-10-13T16:08:32.678"/>
    <p1510:client id="{66AC9E72-A43D-37CD-35C8-7CD554E96121}" v="141" dt="2024-10-14T07:45:00.343"/>
    <p1510:client id="{C2252F1F-72F5-2CAE-2B31-68B4A1DB633E}" v="19" dt="2024-10-13T16:14:50.0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2" d="100"/>
          <a:sy n="112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sjcs.org.uk/revision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1E6403-43AB-8145-8B3F-B6A7453EADA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89" y="265024"/>
            <a:ext cx="1905886" cy="1452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4EA4C2-5F64-4A26-F3CA-B97F58CB2FD4}"/>
              </a:ext>
            </a:extLst>
          </p:cNvPr>
          <p:cNvSpPr txBox="1"/>
          <p:nvPr/>
        </p:nvSpPr>
        <p:spPr>
          <a:xfrm>
            <a:off x="2149275" y="1717196"/>
            <a:ext cx="7891658" cy="4339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Calibri Light"/>
              </a:rPr>
              <a:t>Year 11 Mock Exam Results Reveal &amp; The Year Ahead </a:t>
            </a:r>
            <a:endParaRPr lang="en-GB" sz="6000" dirty="0">
              <a:solidFill>
                <a:schemeClr val="bg1"/>
              </a:solidFill>
              <a:latin typeface="Calibri Light"/>
            </a:endParaRPr>
          </a:p>
          <a:p>
            <a:endParaRPr lang="en-GB" sz="96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pic>
        <p:nvPicPr>
          <p:cNvPr id="3" name="Picture 2" descr="Grade envelope, result envelope, letter, mail, email icon - Download on  Iconfinder">
            <a:extLst>
              <a:ext uri="{FF2B5EF4-FFF2-40B4-BE49-F238E27FC236}">
                <a16:creationId xmlns:a16="http://schemas.microsoft.com/office/drawing/2014/main" id="{566C765F-249D-832E-CA94-0BE6E91D9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104" y="5119445"/>
            <a:ext cx="1167421" cy="1152027"/>
          </a:xfrm>
          <a:prstGeom prst="rect">
            <a:avLst/>
          </a:prstGeom>
        </p:spPr>
      </p:pic>
      <p:pic>
        <p:nvPicPr>
          <p:cNvPr id="6" name="Picture 5" descr="Calendar - Free interface icons">
            <a:extLst>
              <a:ext uri="{FF2B5EF4-FFF2-40B4-BE49-F238E27FC236}">
                <a16:creationId xmlns:a16="http://schemas.microsoft.com/office/drawing/2014/main" id="{2A371280-DF16-9B28-7F90-72BF0683F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7190" y="5119807"/>
            <a:ext cx="1183514" cy="1170918"/>
          </a:xfrm>
          <a:prstGeom prst="rect">
            <a:avLst/>
          </a:prstGeom>
        </p:spPr>
      </p:pic>
      <p:pic>
        <p:nvPicPr>
          <p:cNvPr id="9" name="Picture 8" descr="Wellbeing - Free healthcare and medical icons">
            <a:extLst>
              <a:ext uri="{FF2B5EF4-FFF2-40B4-BE49-F238E27FC236}">
                <a16:creationId xmlns:a16="http://schemas.microsoft.com/office/drawing/2014/main" id="{CBCEA729-4E26-6FCE-E35C-C155ECA729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364" y="5119006"/>
            <a:ext cx="1341665" cy="134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9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a circle&#10;&#10;Description automatically generated">
            <a:extLst>
              <a:ext uri="{FF2B5EF4-FFF2-40B4-BE49-F238E27FC236}">
                <a16:creationId xmlns:a16="http://schemas.microsoft.com/office/drawing/2014/main" id="{D99D5EF9-8174-B233-AE3C-3C340A8EB8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469" r="50"/>
          <a:stretch/>
        </p:blipFill>
        <p:spPr>
          <a:xfrm>
            <a:off x="0" y="1843"/>
            <a:ext cx="12198102" cy="19225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B7F240-D8B8-A923-7DB4-E606ADE66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261" y="295852"/>
            <a:ext cx="10515600" cy="1325563"/>
          </a:xfrm>
        </p:spPr>
        <p:txBody>
          <a:bodyPr/>
          <a:lstStyle/>
          <a:p>
            <a:r>
              <a:rPr lang="en-GB" b="1">
                <a:solidFill>
                  <a:schemeClr val="bg1"/>
                </a:solidFill>
                <a:cs typeface="Calibri Light"/>
              </a:rPr>
              <a:t>How You Can Help</a:t>
            </a:r>
            <a:endParaRPr lang="en-GB" b="1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365D9-6295-0D52-CED0-AA404B7FC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0035" y="2218181"/>
            <a:ext cx="5181600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>
                <a:cs typeface="Calibri"/>
              </a:rPr>
              <a:t>Attendance</a:t>
            </a:r>
            <a:endParaRPr lang="en-GB">
              <a:ea typeface="Calibri"/>
              <a:cs typeface="Calibri"/>
            </a:endParaRPr>
          </a:p>
          <a:p>
            <a:r>
              <a:rPr lang="en-GB">
                <a:cs typeface="Calibri"/>
              </a:rPr>
              <a:t>Homework </a:t>
            </a:r>
            <a:endParaRPr lang="en-GB">
              <a:ea typeface="Calibri"/>
              <a:cs typeface="Calibri"/>
            </a:endParaRPr>
          </a:p>
          <a:p>
            <a:r>
              <a:rPr lang="en-GB">
                <a:cs typeface="Calibri"/>
              </a:rPr>
              <a:t>Attendance at parents' evening</a:t>
            </a:r>
            <a:endParaRPr lang="en-GB">
              <a:ea typeface="Calibri"/>
              <a:cs typeface="Calibri"/>
            </a:endParaRPr>
          </a:p>
          <a:p>
            <a:r>
              <a:rPr lang="en-GB">
                <a:cs typeface="Calibri"/>
              </a:rPr>
              <a:t>Take an interest</a:t>
            </a:r>
            <a:endParaRPr lang="en-GB">
              <a:ea typeface="Calibri"/>
              <a:cs typeface="Calibri"/>
            </a:endParaRPr>
          </a:p>
          <a:p>
            <a:pPr lvl="1"/>
            <a:r>
              <a:rPr lang="en-GB">
                <a:ea typeface="+mn-lt"/>
                <a:cs typeface="+mn-lt"/>
              </a:rPr>
              <a:t>Progress trackers in books</a:t>
            </a:r>
          </a:p>
          <a:p>
            <a:pPr lvl="1"/>
            <a:r>
              <a:rPr lang="en-GB">
                <a:ea typeface="+mn-lt"/>
                <a:cs typeface="+mn-lt"/>
              </a:rPr>
              <a:t>Go through the study skills booklet together</a:t>
            </a:r>
          </a:p>
          <a:p>
            <a:pPr lvl="1"/>
            <a:r>
              <a:rPr lang="en-GB">
                <a:cs typeface="Calibri"/>
              </a:rPr>
              <a:t>be willing to be a revision partner!</a:t>
            </a:r>
            <a:endParaRPr lang="en-GB"/>
          </a:p>
          <a:p>
            <a:r>
              <a:rPr lang="en-GB">
                <a:cs typeface="Calibri"/>
              </a:rPr>
              <a:t>Get in touch if you have concerns!</a:t>
            </a:r>
            <a:endParaRPr lang="en-GB">
              <a:ea typeface="Calibri"/>
              <a:cs typeface="Calibri"/>
            </a:endParaRPr>
          </a:p>
          <a:p>
            <a:r>
              <a:rPr lang="en-GB">
                <a:ea typeface="+mn-lt"/>
                <a:cs typeface="+mn-lt"/>
              </a:rPr>
              <a:t>Provide balance</a:t>
            </a:r>
            <a:endParaRPr lang="en-GB">
              <a:cs typeface="Calibri"/>
            </a:endParaRPr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A33DA24-8C0D-9133-2511-B5AD7CE839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9167" t="15111" r="8889" b="15555"/>
          <a:stretch/>
        </p:blipFill>
        <p:spPr>
          <a:xfrm>
            <a:off x="6294229" y="2327433"/>
            <a:ext cx="5337571" cy="3726231"/>
          </a:xfrm>
        </p:spPr>
      </p:pic>
    </p:spTree>
    <p:extLst>
      <p:ext uri="{BB962C8B-B14F-4D97-AF65-F5344CB8AC3E}">
        <p14:creationId xmlns:p14="http://schemas.microsoft.com/office/powerpoint/2010/main" val="414815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a circle&#10;&#10;Description automatically generated">
            <a:extLst>
              <a:ext uri="{FF2B5EF4-FFF2-40B4-BE49-F238E27FC236}">
                <a16:creationId xmlns:a16="http://schemas.microsoft.com/office/drawing/2014/main" id="{612BC08E-52D1-BDCF-3D1B-C6377CDF4E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469" r="50"/>
          <a:stretch/>
        </p:blipFill>
        <p:spPr>
          <a:xfrm>
            <a:off x="0" y="1843"/>
            <a:ext cx="12198102" cy="19225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A2117C-A5C5-4E14-F342-74C64BE3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845" y="302150"/>
            <a:ext cx="10515600" cy="1325563"/>
          </a:xfrm>
        </p:spPr>
        <p:txBody>
          <a:bodyPr/>
          <a:lstStyle/>
          <a:p>
            <a:r>
              <a:rPr lang="en-GB" b="1">
                <a:solidFill>
                  <a:schemeClr val="bg1"/>
                </a:solidFill>
                <a:cs typeface="Calibri Light"/>
              </a:rPr>
              <a:t>Important Dates </a:t>
            </a:r>
            <a:endParaRPr lang="en-GB" b="1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2EABA-F313-400F-282E-92CF81FF7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4100" y="2311244"/>
            <a:ext cx="6720993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b="1" dirty="0">
                <a:cs typeface="Calibri"/>
              </a:rPr>
              <a:t>Parents Evening:</a:t>
            </a:r>
            <a:r>
              <a:rPr lang="en-GB" dirty="0">
                <a:cs typeface="Calibri"/>
              </a:rPr>
              <a:t> 21st Nov </a:t>
            </a:r>
            <a:endParaRPr lang="en-US" dirty="0"/>
          </a:p>
          <a:p>
            <a:r>
              <a:rPr lang="en-GB" b="1" dirty="0">
                <a:cs typeface="Calibri"/>
              </a:rPr>
              <a:t>1st Progress Reports</a:t>
            </a:r>
            <a:r>
              <a:rPr lang="en-GB" dirty="0">
                <a:cs typeface="Calibri"/>
              </a:rPr>
              <a:t> – End of term 2</a:t>
            </a:r>
            <a:endParaRPr lang="en-US" dirty="0">
              <a:cs typeface="Calibri"/>
            </a:endParaRPr>
          </a:p>
          <a:p>
            <a:r>
              <a:rPr lang="en-GB" b="1" dirty="0">
                <a:ea typeface="+mn-lt"/>
                <a:cs typeface="+mn-lt"/>
              </a:rPr>
              <a:t>January Mock Exam Series</a:t>
            </a:r>
            <a:r>
              <a:rPr lang="en-GB" dirty="0">
                <a:ea typeface="+mn-lt"/>
                <a:cs typeface="+mn-lt"/>
              </a:rPr>
              <a:t> – Week Commencing Mon 11th Jan &amp; results report comparing Target, Sept &amp; Jan grades and predicted grades</a:t>
            </a:r>
          </a:p>
          <a:p>
            <a:r>
              <a:rPr lang="en-GB" b="1" dirty="0">
                <a:cs typeface="Calibri"/>
              </a:rPr>
              <a:t>2nd Progress Reports</a:t>
            </a:r>
            <a:r>
              <a:rPr lang="en-GB" dirty="0">
                <a:cs typeface="Calibri"/>
              </a:rPr>
              <a:t> – end of term 4</a:t>
            </a:r>
            <a:endParaRPr lang="en-GB" dirty="0">
              <a:ea typeface="Calibri"/>
              <a:cs typeface="Calibri"/>
            </a:endParaRPr>
          </a:p>
          <a:p>
            <a:r>
              <a:rPr lang="en-GB" b="1" dirty="0">
                <a:cs typeface="Calibri"/>
              </a:rPr>
              <a:t>Open Events </a:t>
            </a:r>
            <a:r>
              <a:rPr lang="en-GB" dirty="0">
                <a:cs typeface="Calibri"/>
              </a:rPr>
              <a:t>at colleges &amp; deadlines check the website</a:t>
            </a:r>
            <a:endParaRPr lang="en-GB" dirty="0">
              <a:ea typeface="Calibri"/>
              <a:cs typeface="Calibri"/>
            </a:endParaRPr>
          </a:p>
          <a:p>
            <a:r>
              <a:rPr lang="en-GB" b="1" dirty="0">
                <a:cs typeface="Calibri"/>
              </a:rPr>
              <a:t>Contingency Date for exams - </a:t>
            </a:r>
            <a:endParaRPr lang="en-GB" b="1" dirty="0">
              <a:solidFill>
                <a:srgbClr val="000000"/>
              </a:solidFill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2200" dirty="0">
                <a:solidFill>
                  <a:srgbClr val="242424"/>
                </a:solidFill>
                <a:cs typeface="Calibri"/>
              </a:rPr>
              <a:t>Wednesday 11 June 2025 afternoon</a:t>
            </a:r>
            <a:endParaRPr lang="en-GB" sz="2200" dirty="0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2200" dirty="0">
                <a:solidFill>
                  <a:srgbClr val="242424"/>
                </a:solidFill>
                <a:cs typeface="Calibri"/>
              </a:rPr>
              <a:t>Wednesday 25 June 2025 all day     </a:t>
            </a:r>
            <a:endParaRPr lang="en-GB" sz="2200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pic>
        <p:nvPicPr>
          <p:cNvPr id="7" name="Picture 6" descr="Calendar - Free interface icons">
            <a:extLst>
              <a:ext uri="{FF2B5EF4-FFF2-40B4-BE49-F238E27FC236}">
                <a16:creationId xmlns:a16="http://schemas.microsoft.com/office/drawing/2014/main" id="{5D9E749B-92A8-123F-0C72-7358207E8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35" y="1923053"/>
            <a:ext cx="4313381" cy="43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0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a circle&#10;&#10;Description automatically generated">
            <a:extLst>
              <a:ext uri="{FF2B5EF4-FFF2-40B4-BE49-F238E27FC236}">
                <a16:creationId xmlns:a16="http://schemas.microsoft.com/office/drawing/2014/main" id="{72B5C720-845E-B828-F640-C091C62152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469" r="50"/>
          <a:stretch/>
        </p:blipFill>
        <p:spPr>
          <a:xfrm>
            <a:off x="0" y="1843"/>
            <a:ext cx="12198102" cy="19225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C83D-9B05-7B73-361E-09974CD94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836" y="302150"/>
            <a:ext cx="10515600" cy="1325563"/>
          </a:xfrm>
        </p:spPr>
        <p:txBody>
          <a:bodyPr/>
          <a:lstStyle/>
          <a:p>
            <a:r>
              <a:rPr lang="en-GB" b="1">
                <a:solidFill>
                  <a:schemeClr val="bg1"/>
                </a:solidFill>
                <a:cs typeface="Calibri Light"/>
              </a:rPr>
              <a:t>The Year 11 Journey &amp; Events</a:t>
            </a:r>
            <a:endParaRPr lang="en-GB" b="1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7784E-FDCC-48BC-A1DC-2C8F01FB8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944" y="2184584"/>
            <a:ext cx="597126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cs typeface="Calibri"/>
              </a:rPr>
              <a:t>Lots of good things to come...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>
                <a:cs typeface="Calibri"/>
              </a:rPr>
              <a:t>Prom </a:t>
            </a:r>
            <a:endParaRPr lang="en-GB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>
                <a:cs typeface="Calibri"/>
              </a:rPr>
              <a:t>Dance-Off</a:t>
            </a:r>
            <a:endParaRPr lang="en-GB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>
                <a:cs typeface="Calibri"/>
              </a:rPr>
              <a:t>End of Year Yr11 vs Staff Football &amp; Netball </a:t>
            </a:r>
            <a:endParaRPr lang="en-GB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>
                <a:cs typeface="Calibri"/>
              </a:rPr>
              <a:t>Big Sleep</a:t>
            </a:r>
            <a:endParaRPr lang="en-GB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>
                <a:cs typeface="Calibri"/>
              </a:rPr>
              <a:t>Legacy Leaves</a:t>
            </a:r>
            <a:endParaRPr lang="en-US" dirty="0"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>
                <a:ea typeface="+mn-lt"/>
                <a:cs typeface="+mn-lt"/>
              </a:rPr>
              <a:t>Leavers breakfast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>
                <a:ea typeface="+mn-lt"/>
                <a:cs typeface="+mn-lt"/>
              </a:rPr>
              <a:t>House Meals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>
                <a:ea typeface="+mn-lt"/>
                <a:cs typeface="+mn-lt"/>
              </a:rPr>
              <a:t>Year 11 Rewards Trips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>
                <a:ea typeface="Calibri"/>
                <a:cs typeface="Calibri"/>
              </a:rPr>
              <a:t>Year 11 bonding trip...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0152A-80BA-C688-8ACA-33FA79AEDA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 b="1">
              <a:ea typeface="+mn-lt"/>
              <a:cs typeface="+mn-lt"/>
            </a:endParaRPr>
          </a:p>
          <a:p>
            <a:endParaRPr lang="en-GB" b="1">
              <a:cs typeface="Calibri"/>
            </a:endParaRPr>
          </a:p>
        </p:txBody>
      </p:sp>
      <p:pic>
        <p:nvPicPr>
          <p:cNvPr id="5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963BC412-C244-594E-5FED-B064BDD82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422" y="2292333"/>
            <a:ext cx="3168342" cy="4244220"/>
          </a:xfrm>
          <a:prstGeom prst="roundRect">
            <a:avLst/>
          </a:prstGeom>
        </p:spPr>
      </p:pic>
      <p:pic>
        <p:nvPicPr>
          <p:cNvPr id="8" name="Picture 7" descr="Prom night - Free people icons">
            <a:extLst>
              <a:ext uri="{FF2B5EF4-FFF2-40B4-BE49-F238E27FC236}">
                <a16:creationId xmlns:a16="http://schemas.microsoft.com/office/drawing/2014/main" id="{A378430B-3E4E-B708-76AD-26843E8A1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9640" y="5155780"/>
            <a:ext cx="1597052" cy="1559267"/>
          </a:xfrm>
          <a:prstGeom prst="rect">
            <a:avLst/>
          </a:prstGeom>
        </p:spPr>
      </p:pic>
      <p:pic>
        <p:nvPicPr>
          <p:cNvPr id="9" name="Picture 8" descr="Meals - Free food icons">
            <a:extLst>
              <a:ext uri="{FF2B5EF4-FFF2-40B4-BE49-F238E27FC236}">
                <a16:creationId xmlns:a16="http://schemas.microsoft.com/office/drawing/2014/main" id="{A8878EA3-DA04-473A-E400-B55044119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7772" y="1490623"/>
            <a:ext cx="1433316" cy="1395531"/>
          </a:xfrm>
          <a:prstGeom prst="rect">
            <a:avLst/>
          </a:prstGeom>
        </p:spPr>
      </p:pic>
      <p:pic>
        <p:nvPicPr>
          <p:cNvPr id="10" name="Picture 9" descr="Autumn leaf - Free nature icons">
            <a:extLst>
              <a:ext uri="{FF2B5EF4-FFF2-40B4-BE49-F238E27FC236}">
                <a16:creationId xmlns:a16="http://schemas.microsoft.com/office/drawing/2014/main" id="{0FC90992-4B18-ABD2-31E4-8AEFC25F24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820000">
            <a:off x="10900270" y="5420148"/>
            <a:ext cx="1269550" cy="1269550"/>
          </a:xfrm>
          <a:prstGeom prst="rect">
            <a:avLst/>
          </a:prstGeom>
        </p:spPr>
      </p:pic>
      <p:pic>
        <p:nvPicPr>
          <p:cNvPr id="12" name="Picture 11" descr="Free Soccer SVG, PNG Icon, Symbol. Download Image.">
            <a:extLst>
              <a:ext uri="{FF2B5EF4-FFF2-40B4-BE49-F238E27FC236}">
                <a16:creationId xmlns:a16="http://schemas.microsoft.com/office/drawing/2014/main" id="{A697292D-8E98-0178-6B2A-1C024B6CE7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989" y="1295399"/>
            <a:ext cx="1260022" cy="1260022"/>
          </a:xfrm>
          <a:prstGeom prst="rect">
            <a:avLst/>
          </a:prstGeom>
        </p:spPr>
      </p:pic>
      <p:pic>
        <p:nvPicPr>
          <p:cNvPr id="13" name="Picture 12" descr="Netball - Free sports icons">
            <a:extLst>
              <a:ext uri="{FF2B5EF4-FFF2-40B4-BE49-F238E27FC236}">
                <a16:creationId xmlns:a16="http://schemas.microsoft.com/office/drawing/2014/main" id="{9AEF78E2-F438-5FE3-B30E-A708C12579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8525" y="3907971"/>
            <a:ext cx="1246415" cy="1246415"/>
          </a:xfrm>
          <a:prstGeom prst="rect">
            <a:avLst/>
          </a:prstGeom>
        </p:spPr>
      </p:pic>
      <p:pic>
        <p:nvPicPr>
          <p:cNvPr id="14" name="Picture 13" descr="Salisbury cathedral of virgin mary Royalty Free Vector Image">
            <a:extLst>
              <a:ext uri="{FF2B5EF4-FFF2-40B4-BE49-F238E27FC236}">
                <a16:creationId xmlns:a16="http://schemas.microsoft.com/office/drawing/2014/main" id="{353F4819-3DD3-CB1C-B2BA-4A29A027A8D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-330" r="-248" b="11939"/>
          <a:stretch/>
        </p:blipFill>
        <p:spPr>
          <a:xfrm>
            <a:off x="6418489" y="2087580"/>
            <a:ext cx="1647831" cy="159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3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a circle&#10;&#10;Description automatically generated">
            <a:extLst>
              <a:ext uri="{FF2B5EF4-FFF2-40B4-BE49-F238E27FC236}">
                <a16:creationId xmlns:a16="http://schemas.microsoft.com/office/drawing/2014/main" id="{72B5C720-845E-B828-F640-C091C62152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469" r="50"/>
          <a:stretch/>
        </p:blipFill>
        <p:spPr>
          <a:xfrm>
            <a:off x="0" y="1843"/>
            <a:ext cx="12198102" cy="19225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C83D-9B05-7B73-361E-09974CD94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836" y="302150"/>
            <a:ext cx="10515600" cy="1325563"/>
          </a:xfrm>
        </p:spPr>
        <p:txBody>
          <a:bodyPr/>
          <a:lstStyle/>
          <a:p>
            <a:r>
              <a:rPr lang="en-GB" b="1">
                <a:solidFill>
                  <a:schemeClr val="bg1"/>
                </a:solidFill>
                <a:cs typeface="Calibri Light"/>
              </a:rPr>
              <a:t>The Year 11 bonding trip...</a:t>
            </a:r>
            <a:endParaRPr lang="en-GB" b="1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7784E-FDCC-48BC-A1DC-2C8F01FB8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779" y="2204512"/>
            <a:ext cx="459694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>
                <a:cs typeface="Calibri"/>
              </a:rPr>
              <a:t>A Year Group visit to Winchester Christmas Market!</a:t>
            </a:r>
            <a:endParaRPr lang="en-US" b="1"/>
          </a:p>
          <a:p>
            <a:pPr marL="457200" indent="-457200">
              <a:buFont typeface="Courier New" panose="020B0604020202020204" pitchFamily="34" charset="0"/>
              <a:buChar char="o"/>
            </a:pPr>
            <a:r>
              <a:rPr lang="en-GB">
                <a:ea typeface="Calibri"/>
                <a:cs typeface="Calibri"/>
              </a:rPr>
              <a:t>Thursday 19th December</a:t>
            </a:r>
          </a:p>
          <a:p>
            <a:pPr marL="457200" indent="-457200">
              <a:buFont typeface="Courier New" panose="020B0604020202020204" pitchFamily="34" charset="0"/>
              <a:buChar char="o"/>
            </a:pPr>
            <a:r>
              <a:rPr lang="en-GB">
                <a:ea typeface="Calibri"/>
                <a:cs typeface="Calibri"/>
              </a:rPr>
              <a:t>Free time with your friends</a:t>
            </a:r>
          </a:p>
          <a:p>
            <a:pPr marL="457200" indent="-457200">
              <a:buFont typeface="Courier New" panose="020B0604020202020204" pitchFamily="34" charset="0"/>
              <a:buChar char="o"/>
            </a:pPr>
            <a:r>
              <a:rPr lang="en-GB">
                <a:ea typeface="Calibri"/>
                <a:cs typeface="Calibri"/>
              </a:rPr>
              <a:t>Grab some lunch</a:t>
            </a:r>
          </a:p>
          <a:p>
            <a:pPr marL="457200" indent="-457200">
              <a:buFont typeface="Courier New" panose="020B0604020202020204" pitchFamily="34" charset="0"/>
              <a:buChar char="o"/>
            </a:pPr>
            <a:r>
              <a:rPr lang="en-GB">
                <a:ea typeface="Calibri"/>
                <a:cs typeface="Calibri"/>
              </a:rPr>
              <a:t>Do some Christmas shopping</a:t>
            </a:r>
          </a:p>
          <a:p>
            <a:pPr marL="457200" indent="-457200">
              <a:buFont typeface="Courier New" panose="020B0604020202020204" pitchFamily="34" charset="0"/>
              <a:buChar char="o"/>
            </a:pPr>
            <a:r>
              <a:rPr lang="en-GB">
                <a:ea typeface="Calibri"/>
                <a:cs typeface="Calibri"/>
              </a:rPr>
              <a:t>Go ice-skating (details TBC)</a:t>
            </a:r>
          </a:p>
          <a:p>
            <a:pPr marL="0" indent="0">
              <a:buNone/>
            </a:pPr>
            <a:endParaRPr lang="en-GB" b="1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GB" b="1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GB">
              <a:ea typeface="Calibri" panose="020F0502020204030204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GB">
              <a:ea typeface="Calibri" panose="020F0502020204030204"/>
              <a:cs typeface="Calibri"/>
            </a:endParaRPr>
          </a:p>
          <a:p>
            <a:pPr>
              <a:buFont typeface="Courier New" panose="020B0604020202020204" pitchFamily="34" charset="0"/>
              <a:buChar char="o"/>
            </a:pPr>
            <a:endParaRPr lang="en-GB">
              <a:ea typeface="Calibri" panose="020F0502020204030204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0152A-80BA-C688-8ACA-33FA79AEDA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 b="1">
              <a:ea typeface="+mn-lt"/>
              <a:cs typeface="+mn-lt"/>
            </a:endParaRPr>
          </a:p>
          <a:p>
            <a:endParaRPr lang="en-GB" b="1">
              <a:cs typeface="Calibri"/>
            </a:endParaRPr>
          </a:p>
        </p:txBody>
      </p:sp>
      <p:pic>
        <p:nvPicPr>
          <p:cNvPr id="6" name="Picture 5" descr="Winchester Christmas Market | Leisuretime">
            <a:extLst>
              <a:ext uri="{FF2B5EF4-FFF2-40B4-BE49-F238E27FC236}">
                <a16:creationId xmlns:a16="http://schemas.microsoft.com/office/drawing/2014/main" id="{206149FB-5D91-01D2-AB58-17841130B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296" y="4094294"/>
            <a:ext cx="2727682" cy="2187082"/>
          </a:xfrm>
          <a:prstGeom prst="roundRect">
            <a:avLst/>
          </a:prstGeom>
        </p:spPr>
      </p:pic>
      <p:pic>
        <p:nvPicPr>
          <p:cNvPr id="8" name="Picture 7" descr="Winchester Cathedral Christmas Market - Visit Hampshire">
            <a:extLst>
              <a:ext uri="{FF2B5EF4-FFF2-40B4-BE49-F238E27FC236}">
                <a16:creationId xmlns:a16="http://schemas.microsoft.com/office/drawing/2014/main" id="{93DC1339-16AB-96F8-7BE4-A985D2E02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572" y="2336194"/>
            <a:ext cx="3620633" cy="1965254"/>
          </a:xfrm>
          <a:prstGeom prst="roundRect">
            <a:avLst/>
          </a:prstGeom>
        </p:spPr>
      </p:pic>
      <p:pic>
        <p:nvPicPr>
          <p:cNvPr id="9" name="Picture 8" descr="Winter Wonderland: Discover Winchester's Christmas Market">
            <a:extLst>
              <a:ext uri="{FF2B5EF4-FFF2-40B4-BE49-F238E27FC236}">
                <a16:creationId xmlns:a16="http://schemas.microsoft.com/office/drawing/2014/main" id="{3D6DD9B5-5C6C-EF25-474A-6ACC863C7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7937" y="4698938"/>
            <a:ext cx="3385717" cy="1927818"/>
          </a:xfrm>
          <a:prstGeom prst="roundRect">
            <a:avLst/>
          </a:prstGeom>
        </p:spPr>
      </p:pic>
      <p:pic>
        <p:nvPicPr>
          <p:cNvPr id="10" name="Picture 9" descr="Christmas market, christmas stall, food stall, market stall, street stall  icon - Download on Iconfinder">
            <a:extLst>
              <a:ext uri="{FF2B5EF4-FFF2-40B4-BE49-F238E27FC236}">
                <a16:creationId xmlns:a16="http://schemas.microsoft.com/office/drawing/2014/main" id="{0453B13A-BE8A-1401-5DA4-8985EC7688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6078" y="1519918"/>
            <a:ext cx="2545897" cy="2477861"/>
          </a:xfrm>
          <a:prstGeom prst="rect">
            <a:avLst/>
          </a:prstGeom>
        </p:spPr>
      </p:pic>
      <p:pic>
        <p:nvPicPr>
          <p:cNvPr id="11" name="Picture 10" descr="Bag christmas gift market present shopping - Culture, Religion &amp; Festivals  Icons">
            <a:extLst>
              <a:ext uri="{FF2B5EF4-FFF2-40B4-BE49-F238E27FC236}">
                <a16:creationId xmlns:a16="http://schemas.microsoft.com/office/drawing/2014/main" id="{057A014B-7E02-5103-D3C5-B9D9DBC239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260000">
            <a:off x="8915400" y="5765347"/>
            <a:ext cx="1021897" cy="1028700"/>
          </a:xfrm>
          <a:prstGeom prst="rect">
            <a:avLst/>
          </a:prstGeom>
        </p:spPr>
      </p:pic>
      <p:pic>
        <p:nvPicPr>
          <p:cNvPr id="12" name="Picture 11" descr="Hot dog - Free food and restaurant icons">
            <a:extLst>
              <a:ext uri="{FF2B5EF4-FFF2-40B4-BE49-F238E27FC236}">
                <a16:creationId xmlns:a16="http://schemas.microsoft.com/office/drawing/2014/main" id="{4FA32BFB-F73D-2AEA-11C2-D761874FA9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4221" y="3683453"/>
            <a:ext cx="1477736" cy="1498147"/>
          </a:xfrm>
          <a:prstGeom prst="rect">
            <a:avLst/>
          </a:prstGeom>
        </p:spPr>
      </p:pic>
      <p:pic>
        <p:nvPicPr>
          <p:cNvPr id="13" name="Picture 12" descr="Ice Skate - Free sports and competition icons">
            <a:extLst>
              <a:ext uri="{FF2B5EF4-FFF2-40B4-BE49-F238E27FC236}">
                <a16:creationId xmlns:a16="http://schemas.microsoft.com/office/drawing/2014/main" id="{80D56205-7833-8B36-1C17-63BF3C3206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60000">
            <a:off x="5350329" y="4003221"/>
            <a:ext cx="1035504" cy="108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5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a circle&#10;&#10;Description automatically generated">
            <a:extLst>
              <a:ext uri="{FF2B5EF4-FFF2-40B4-BE49-F238E27FC236}">
                <a16:creationId xmlns:a16="http://schemas.microsoft.com/office/drawing/2014/main" id="{72B5C720-845E-B828-F640-C091C62152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469" r="50"/>
          <a:stretch/>
        </p:blipFill>
        <p:spPr>
          <a:xfrm>
            <a:off x="-3810" y="-9587"/>
            <a:ext cx="12198102" cy="19225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C83D-9B05-7B73-361E-09974CD94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786" y="31380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cs typeface="Calibri Light"/>
              </a:rPr>
              <a:t>Y11 Perks &amp; Feel-Good Friday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7784E-FDCC-48BC-A1DC-2C8F01FB8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944" y="2184584"/>
            <a:ext cx="686933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3200">
                <a:cs typeface="Calibri"/>
              </a:rPr>
              <a:t>What we want to do to support you:</a:t>
            </a:r>
            <a:endParaRPr lang="en-US" sz="3200">
              <a:ea typeface="Calibri"/>
              <a:cs typeface="Calibri"/>
            </a:endParaRP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GB" sz="3200">
                <a:ea typeface="Calibri"/>
                <a:cs typeface="Calibri"/>
              </a:rPr>
              <a:t>Year 11 common room at lunch time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GB" sz="3200">
                <a:ea typeface="Calibri"/>
                <a:cs typeface="Calibri"/>
              </a:rPr>
              <a:t>A revision / work-space for Year 11s at lunch time</a:t>
            </a:r>
          </a:p>
          <a:p>
            <a:pPr marL="457200" indent="-457200">
              <a:buFont typeface="Calibri" panose="020B0604020202020204" pitchFamily="34" charset="0"/>
              <a:buChar char="-"/>
            </a:pPr>
            <a:r>
              <a:rPr lang="en-GB" sz="3200">
                <a:ea typeface="Calibri"/>
                <a:cs typeface="Calibri"/>
              </a:rPr>
              <a:t>Wellbeing activities on a Friday afternoon:</a:t>
            </a:r>
          </a:p>
          <a:p>
            <a:pPr marL="1371600" lvl="2" indent="-457200">
              <a:buFont typeface="Wingdings" panose="020B0604020202020204" pitchFamily="34" charset="0"/>
              <a:buChar char="§"/>
            </a:pPr>
            <a:r>
              <a:rPr lang="en-GB" sz="2400">
                <a:ea typeface="Calibri" panose="020F0502020204030204"/>
                <a:cs typeface="Calibri"/>
              </a:rPr>
              <a:t>Pre-weekend workout</a:t>
            </a:r>
          </a:p>
          <a:p>
            <a:pPr marL="1371600" lvl="2" indent="-457200">
              <a:buFont typeface="Wingdings" panose="020B0604020202020204" pitchFamily="34" charset="0"/>
              <a:buChar char="§"/>
            </a:pPr>
            <a:r>
              <a:rPr lang="en-GB" sz="2400">
                <a:ea typeface="Calibri" panose="020F0502020204030204"/>
                <a:cs typeface="Calibri"/>
              </a:rPr>
              <a:t>Wellbeing drop-in</a:t>
            </a:r>
          </a:p>
          <a:p>
            <a:pPr marL="1371600" lvl="2" indent="-457200">
              <a:buFont typeface="Wingdings" panose="020B0604020202020204" pitchFamily="34" charset="0"/>
              <a:buChar char="§"/>
            </a:pPr>
            <a:r>
              <a:rPr lang="en-GB" sz="2400">
                <a:ea typeface="Calibri" panose="020F0502020204030204"/>
                <a:cs typeface="Calibri"/>
              </a:rPr>
              <a:t>Mindfulness activities</a:t>
            </a:r>
          </a:p>
          <a:p>
            <a:pPr marL="914400" lvl="2" indent="0">
              <a:buNone/>
            </a:pPr>
            <a:endParaRPr lang="en-GB">
              <a:ea typeface="Calibri" panose="020F0502020204030204"/>
              <a:cs typeface="Calibri"/>
            </a:endParaRPr>
          </a:p>
          <a:p>
            <a:pPr>
              <a:buFont typeface="Calibri" panose="020B0604020202020204" pitchFamily="34" charset="0"/>
              <a:buChar char="-"/>
            </a:pPr>
            <a:endParaRPr lang="en-GB">
              <a:ea typeface="Calibri" panose="020F0502020204030204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0152A-80BA-C688-8ACA-33FA79AEDA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 b="1">
              <a:ea typeface="+mn-lt"/>
              <a:cs typeface="+mn-lt"/>
            </a:endParaRPr>
          </a:p>
          <a:p>
            <a:endParaRPr lang="en-GB" b="1">
              <a:cs typeface="Calibri"/>
            </a:endParaRPr>
          </a:p>
        </p:txBody>
      </p:sp>
      <p:pic>
        <p:nvPicPr>
          <p:cNvPr id="6" name="Picture 5" descr="Feel Good Friday - Compilation by Various Artists | Spotify">
            <a:extLst>
              <a:ext uri="{FF2B5EF4-FFF2-40B4-BE49-F238E27FC236}">
                <a16:creationId xmlns:a16="http://schemas.microsoft.com/office/drawing/2014/main" id="{E4AA4242-47F3-BC5A-E876-8A4AA384A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845" y="2314184"/>
            <a:ext cx="4093699" cy="4087401"/>
          </a:xfrm>
          <a:prstGeom prst="roundRect">
            <a:avLst/>
          </a:prstGeom>
        </p:spPr>
      </p:pic>
      <p:pic>
        <p:nvPicPr>
          <p:cNvPr id="10" name="Picture 9" descr="A logo with a flower and hands folded in prayer&#10;&#10;Description automatically generated">
            <a:extLst>
              <a:ext uri="{FF2B5EF4-FFF2-40B4-BE49-F238E27FC236}">
                <a16:creationId xmlns:a16="http://schemas.microsoft.com/office/drawing/2014/main" id="{E850B6CB-632D-C724-2A50-058E0A746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225" y="276225"/>
            <a:ext cx="1571625" cy="155257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119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a circle&#10;&#10;Description automatically generated">
            <a:extLst>
              <a:ext uri="{FF2B5EF4-FFF2-40B4-BE49-F238E27FC236}">
                <a16:creationId xmlns:a16="http://schemas.microsoft.com/office/drawing/2014/main" id="{776653AD-193F-1593-71CE-E12469651D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469" r="50"/>
          <a:stretch/>
        </p:blipFill>
        <p:spPr>
          <a:xfrm>
            <a:off x="0" y="1843"/>
            <a:ext cx="12198102" cy="19225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535009-7656-484D-2450-A51E5E265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117" y="302150"/>
            <a:ext cx="10515600" cy="1325563"/>
          </a:xfrm>
        </p:spPr>
        <p:txBody>
          <a:bodyPr/>
          <a:lstStyle/>
          <a:p>
            <a:r>
              <a:rPr lang="en-GB" b="1">
                <a:solidFill>
                  <a:schemeClr val="bg1"/>
                </a:solidFill>
                <a:cs typeface="Calibri Light"/>
              </a:rPr>
              <a:t>Stay Strong &amp; Stay Together</a:t>
            </a:r>
            <a:endParaRPr lang="en-GB" b="1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B01F9-447A-2F38-522E-8DB2C4212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3771" y="2429746"/>
            <a:ext cx="7014178" cy="44269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cs typeface="Calibri"/>
              </a:rPr>
              <a:t>This isn't going to be easy or plain sailing</a:t>
            </a:r>
            <a:endParaRPr lang="en-GB">
              <a:ea typeface="Calibri"/>
              <a:cs typeface="Calibri"/>
            </a:endParaRPr>
          </a:p>
          <a:p>
            <a:r>
              <a:rPr lang="en-GB">
                <a:cs typeface="Calibri"/>
              </a:rPr>
              <a:t>We stay strong</a:t>
            </a:r>
            <a:endParaRPr lang="en-GB">
              <a:ea typeface="Calibri"/>
              <a:cs typeface="Calibri"/>
            </a:endParaRPr>
          </a:p>
          <a:p>
            <a:r>
              <a:rPr lang="en-GB">
                <a:cs typeface="Calibri"/>
              </a:rPr>
              <a:t>We stay together</a:t>
            </a:r>
            <a:endParaRPr lang="en-GB">
              <a:ea typeface="Calibri"/>
              <a:cs typeface="Calibri"/>
            </a:endParaRPr>
          </a:p>
          <a:p>
            <a:r>
              <a:rPr lang="en-GB">
                <a:cs typeface="Calibri"/>
              </a:rPr>
              <a:t>We play our part</a:t>
            </a:r>
            <a:endParaRPr lang="en-GB">
              <a:ea typeface="Calibri"/>
              <a:cs typeface="Calibri"/>
            </a:endParaRPr>
          </a:p>
          <a:p>
            <a:r>
              <a:rPr lang="en-GB">
                <a:cs typeface="Calibri"/>
              </a:rPr>
              <a:t>We </a:t>
            </a:r>
            <a:r>
              <a:rPr lang="en-GB" b="1">
                <a:cs typeface="Calibri"/>
              </a:rPr>
              <a:t>all </a:t>
            </a:r>
            <a:r>
              <a:rPr lang="en-GB">
                <a:cs typeface="Calibri"/>
              </a:rPr>
              <a:t>'do our best and mind our manners' no matter how things might feel like they're going!</a:t>
            </a:r>
            <a:endParaRPr lang="en-GB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b="1">
                <a:cs typeface="Calibri"/>
              </a:rPr>
              <a:t>Don't count the days, make the days count!</a:t>
            </a:r>
            <a:endParaRPr lang="en-GB" b="1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GB">
              <a:cs typeface="Calibri"/>
            </a:endParaRPr>
          </a:p>
        </p:txBody>
      </p:sp>
      <p:pic>
        <p:nvPicPr>
          <p:cNvPr id="8" name="Picture 7" descr="A silhouette of a child with a surfboard&#10;&#10;Description automatically generated">
            <a:extLst>
              <a:ext uri="{FF2B5EF4-FFF2-40B4-BE49-F238E27FC236}">
                <a16:creationId xmlns:a16="http://schemas.microsoft.com/office/drawing/2014/main" id="{6D30CD76-9B55-E43D-8AF6-D80715C3E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88" y="2103372"/>
            <a:ext cx="3165449" cy="450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2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a circle&#10;&#10;Description automatically generated">
            <a:extLst>
              <a:ext uri="{FF2B5EF4-FFF2-40B4-BE49-F238E27FC236}">
                <a16:creationId xmlns:a16="http://schemas.microsoft.com/office/drawing/2014/main" id="{276EB590-5E81-E171-392B-F78B616664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469" r="50"/>
          <a:stretch/>
        </p:blipFill>
        <p:spPr>
          <a:xfrm>
            <a:off x="0" y="-92620"/>
            <a:ext cx="12198102" cy="19225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2E5908-AE07-D391-528F-63AEB561A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668" y="204158"/>
            <a:ext cx="10515600" cy="1325563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chemeClr val="bg1"/>
                </a:solidFill>
                <a:cs typeface="Calibri Light"/>
              </a:rPr>
              <a:t>Thank you &amp; Teamwork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F8017-63EE-193E-869E-2F7A5342D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2104" y="2240153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>
                <a:cs typeface="Calibri"/>
              </a:rPr>
              <a:t>Thank you</a:t>
            </a:r>
            <a:endParaRPr lang="en-US" b="1"/>
          </a:p>
          <a:p>
            <a:r>
              <a:rPr lang="en-GB">
                <a:cs typeface="Calibri"/>
              </a:rPr>
              <a:t>Some sobering thoughts;</a:t>
            </a:r>
            <a:endParaRPr lang="en-GB">
              <a:ea typeface="Calibri"/>
              <a:cs typeface="Calibri"/>
            </a:endParaRPr>
          </a:p>
          <a:p>
            <a:r>
              <a:rPr lang="en-GB">
                <a:cs typeface="Calibri"/>
              </a:rPr>
              <a:t>Only get one chance at Year 11</a:t>
            </a:r>
            <a:endParaRPr lang="en-GB">
              <a:ea typeface="Calibri"/>
              <a:cs typeface="Calibri"/>
            </a:endParaRPr>
          </a:p>
          <a:p>
            <a:r>
              <a:rPr lang="en-GB">
                <a:ea typeface="+mn-lt"/>
                <a:cs typeface="+mn-lt"/>
              </a:rPr>
              <a:t>6 months  </a:t>
            </a:r>
          </a:p>
          <a:p>
            <a:r>
              <a:rPr lang="en-GB">
                <a:ea typeface="+mn-lt"/>
                <a:cs typeface="+mn-lt"/>
              </a:rPr>
              <a:t>28 weeks </a:t>
            </a:r>
            <a:endParaRPr lang="en-GB">
              <a:cs typeface="Calibri"/>
            </a:endParaRPr>
          </a:p>
          <a:p>
            <a:pPr marL="0" indent="0">
              <a:buNone/>
            </a:pPr>
            <a:endParaRPr lang="en-GB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b="1">
                <a:solidFill>
                  <a:schemeClr val="accent4">
                    <a:lumMod val="76000"/>
                  </a:schemeClr>
                </a:solidFill>
                <a:cs typeface="Calibri"/>
              </a:rPr>
              <a:t>Don't count the days, but make the days count</a:t>
            </a:r>
            <a:endParaRPr lang="en-GB" b="1">
              <a:solidFill>
                <a:schemeClr val="accent4">
                  <a:lumMod val="76000"/>
                </a:schemeClr>
              </a:solidFill>
              <a:ea typeface="Calibri" panose="020F0502020204030204"/>
              <a:cs typeface="Calibri"/>
            </a:endParaRPr>
          </a:p>
          <a:p>
            <a:endParaRPr lang="en-GB">
              <a:ea typeface="Calibri" panose="020F0502020204030204"/>
              <a:cs typeface="Calibri"/>
            </a:endParaRPr>
          </a:p>
          <a:p>
            <a:endParaRPr lang="en-GB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C9A5A-E1DE-8D8D-49D3-672E83746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0696" y="2240153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>
                <a:cs typeface="Calibri"/>
              </a:rPr>
              <a:t>Teamwork &amp; Wanting the best:</a:t>
            </a:r>
            <a:endParaRPr lang="en-US" b="1"/>
          </a:p>
          <a:p>
            <a:r>
              <a:rPr lang="en-GB">
                <a:cs typeface="Calibri"/>
              </a:rPr>
              <a:t>Year 6 evening</a:t>
            </a:r>
          </a:p>
          <a:p>
            <a:r>
              <a:rPr lang="en-GB">
                <a:cs typeface="Calibri"/>
              </a:rPr>
              <a:t>3 parts to this team</a:t>
            </a:r>
          </a:p>
          <a:p>
            <a:r>
              <a:rPr lang="en-GB">
                <a:cs typeface="Calibri"/>
              </a:rPr>
              <a:t>More important than ever!</a:t>
            </a:r>
          </a:p>
          <a:p>
            <a:endParaRPr lang="en-GB">
              <a:cs typeface="Calibri"/>
            </a:endParaRPr>
          </a:p>
        </p:txBody>
      </p:sp>
      <p:pic>
        <p:nvPicPr>
          <p:cNvPr id="5" name="Picture 4" descr="Thank you - Free cultures icons">
            <a:extLst>
              <a:ext uri="{FF2B5EF4-FFF2-40B4-BE49-F238E27FC236}">
                <a16:creationId xmlns:a16="http://schemas.microsoft.com/office/drawing/2014/main" id="{A2A52801-B927-DD1E-4645-AD74A4E47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673" y="4412672"/>
            <a:ext cx="2181322" cy="215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0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a circle&#10;&#10;Description automatically generated">
            <a:extLst>
              <a:ext uri="{FF2B5EF4-FFF2-40B4-BE49-F238E27FC236}">
                <a16:creationId xmlns:a16="http://schemas.microsoft.com/office/drawing/2014/main" id="{F28EB53E-7626-7C5A-E2DD-EDF6B59F7D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469" r="50"/>
          <a:stretch/>
        </p:blipFill>
        <p:spPr>
          <a:xfrm>
            <a:off x="0" y="-92620"/>
            <a:ext cx="12198102" cy="19225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315D3C-ACED-7317-DD91-2CBBE032B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917" y="209365"/>
            <a:ext cx="10515600" cy="1325563"/>
          </a:xfrm>
        </p:spPr>
        <p:txBody>
          <a:bodyPr/>
          <a:lstStyle/>
          <a:p>
            <a:r>
              <a:rPr lang="en-GB" b="1">
                <a:solidFill>
                  <a:schemeClr val="bg1"/>
                </a:solidFill>
                <a:cs typeface="Calibri Light"/>
              </a:rPr>
              <a:t>The Results </a:t>
            </a:r>
            <a:endParaRPr lang="en-GB" b="1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90C6D-4E64-B0D7-EE30-4ADD3CEB2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424" y="2131942"/>
            <a:ext cx="5564514" cy="434364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>
                <a:cs typeface="Calibri"/>
              </a:rPr>
              <a:t>There'll be a mix of emotions today:</a:t>
            </a:r>
            <a:endParaRPr lang="en-US" b="1" dirty="0">
              <a:ea typeface="Calibri"/>
              <a:cs typeface="Calibri"/>
            </a:endParaRPr>
          </a:p>
          <a:p>
            <a:pPr lvl="1">
              <a:buFont typeface="Wingdings" panose="020B0604020202020204" pitchFamily="34" charset="0"/>
              <a:buChar char="ü"/>
            </a:pPr>
            <a:r>
              <a:rPr lang="en-GB" dirty="0">
                <a:cs typeface="Calibri"/>
              </a:rPr>
              <a:t>  </a:t>
            </a:r>
            <a:r>
              <a:rPr lang="en-GB" sz="2800" dirty="0">
                <a:cs typeface="Calibri"/>
              </a:rPr>
              <a:t>Relief</a:t>
            </a:r>
            <a:endParaRPr lang="en-GB" sz="2800" dirty="0">
              <a:ea typeface="Calibri"/>
              <a:cs typeface="Calibri"/>
            </a:endParaRPr>
          </a:p>
          <a:p>
            <a:pPr lvl="1">
              <a:buFont typeface="Wingdings" panose="020B0604020202020204" pitchFamily="34" charset="0"/>
              <a:buChar char="ü"/>
            </a:pPr>
            <a:r>
              <a:rPr lang="en-GB" sz="2800" dirty="0">
                <a:cs typeface="Calibri"/>
              </a:rPr>
              <a:t>  Joy</a:t>
            </a:r>
            <a:endParaRPr lang="en-GB" sz="2800" dirty="0">
              <a:ea typeface="Calibri"/>
              <a:cs typeface="Calibri"/>
            </a:endParaRPr>
          </a:p>
          <a:p>
            <a:pPr lvl="1">
              <a:buFont typeface="Wingdings" panose="020B0604020202020204" pitchFamily="34" charset="0"/>
              <a:buChar char="ü"/>
            </a:pPr>
            <a:r>
              <a:rPr lang="en-GB" sz="2800" dirty="0">
                <a:cs typeface="Calibri"/>
              </a:rPr>
              <a:t>  Anger</a:t>
            </a:r>
            <a:endParaRPr lang="en-GB" sz="2800" dirty="0">
              <a:ea typeface="Calibri"/>
              <a:cs typeface="Calibri"/>
            </a:endParaRPr>
          </a:p>
          <a:p>
            <a:pPr lvl="1">
              <a:buFont typeface="Wingdings" panose="020B0604020202020204" pitchFamily="34" charset="0"/>
              <a:buChar char="ü"/>
            </a:pPr>
            <a:r>
              <a:rPr lang="en-GB" sz="2800" dirty="0">
                <a:cs typeface="Calibri"/>
              </a:rPr>
              <a:t>  Frustration</a:t>
            </a:r>
            <a:endParaRPr lang="en-GB" sz="2800" dirty="0">
              <a:ea typeface="Calibri"/>
              <a:cs typeface="Calibri"/>
            </a:endParaRPr>
          </a:p>
          <a:p>
            <a:pPr lvl="1">
              <a:buFont typeface="Wingdings" panose="020B0604020202020204" pitchFamily="34" charset="0"/>
              <a:buChar char="ü"/>
            </a:pPr>
            <a:r>
              <a:rPr lang="en-GB" sz="2800" dirty="0">
                <a:cs typeface="Calibri"/>
              </a:rPr>
              <a:t>  Sadness</a:t>
            </a:r>
            <a:endParaRPr lang="en-GB" sz="2800" dirty="0">
              <a:ea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83689-A79A-481F-0663-17939AB54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1220" y="2131942"/>
            <a:ext cx="5671457" cy="434045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>
                <a:cs typeface="Calibri"/>
              </a:rPr>
              <a:t>What these results aren't:</a:t>
            </a:r>
          </a:p>
          <a:p>
            <a:r>
              <a:rPr lang="en-GB" dirty="0">
                <a:cs typeface="Calibri"/>
              </a:rPr>
              <a:t>The final results</a:t>
            </a:r>
          </a:p>
          <a:p>
            <a:r>
              <a:rPr lang="en-GB" dirty="0">
                <a:cs typeface="Calibri"/>
              </a:rPr>
              <a:t>All you can achieve</a:t>
            </a:r>
          </a:p>
          <a:p>
            <a:r>
              <a:rPr lang="en-GB" dirty="0">
                <a:cs typeface="Calibri"/>
              </a:rPr>
              <a:t>A reason to give up – every grade matters!</a:t>
            </a:r>
          </a:p>
          <a:p>
            <a:pPr marL="0" indent="0">
              <a:buNone/>
            </a:pPr>
            <a:endParaRPr lang="en-GB" sz="1300" dirty="0">
              <a:cs typeface="Calibri"/>
            </a:endParaRPr>
          </a:p>
          <a:p>
            <a:pPr marL="0" indent="0">
              <a:buNone/>
            </a:pPr>
            <a:r>
              <a:rPr lang="en-GB" b="1" dirty="0">
                <a:cs typeface="Calibri"/>
              </a:rPr>
              <a:t>What these results are:</a:t>
            </a:r>
          </a:p>
          <a:p>
            <a:r>
              <a:rPr lang="en-GB" b="1" dirty="0">
                <a:cs typeface="Calibri"/>
              </a:rPr>
              <a:t>YOUR </a:t>
            </a:r>
            <a:r>
              <a:rPr lang="en-GB" dirty="0">
                <a:cs typeface="Calibri"/>
              </a:rPr>
              <a:t>mocks</a:t>
            </a:r>
          </a:p>
          <a:p>
            <a:r>
              <a:rPr lang="en-GB" dirty="0">
                <a:cs typeface="Calibri"/>
              </a:rPr>
              <a:t>An indicator</a:t>
            </a:r>
            <a:endParaRPr lang="en-GB" dirty="0"/>
          </a:p>
          <a:p>
            <a:r>
              <a:rPr lang="en-GB" dirty="0">
                <a:cs typeface="Calibri"/>
              </a:rPr>
              <a:t>A motivator</a:t>
            </a:r>
          </a:p>
          <a:p>
            <a:r>
              <a:rPr lang="en-GB" dirty="0">
                <a:cs typeface="Calibri"/>
              </a:rPr>
              <a:t>A starting point</a:t>
            </a:r>
          </a:p>
        </p:txBody>
      </p:sp>
      <p:pic>
        <p:nvPicPr>
          <p:cNvPr id="7" name="Picture 6" descr="Nine Emotions (From Inside Out Movies) by OliviaRoseSmith on DeviantArt">
            <a:extLst>
              <a:ext uri="{FF2B5EF4-FFF2-40B4-BE49-F238E27FC236}">
                <a16:creationId xmlns:a16="http://schemas.microsoft.com/office/drawing/2014/main" id="{69DD3313-A0EA-50DB-7C58-CD13BFF98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043" y="3939876"/>
            <a:ext cx="3766895" cy="277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1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a circle&#10;&#10;Description automatically generated">
            <a:extLst>
              <a:ext uri="{FF2B5EF4-FFF2-40B4-BE49-F238E27FC236}">
                <a16:creationId xmlns:a16="http://schemas.microsoft.com/office/drawing/2014/main" id="{8C1C0DD6-4247-823A-280C-ED3838830E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469" r="50"/>
          <a:stretch/>
        </p:blipFill>
        <p:spPr>
          <a:xfrm>
            <a:off x="0" y="-92620"/>
            <a:ext cx="12198102" cy="19225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09F040-370A-384F-59E8-DE04A57B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704" y="302150"/>
            <a:ext cx="10515600" cy="1325563"/>
          </a:xfrm>
        </p:spPr>
        <p:txBody>
          <a:bodyPr/>
          <a:lstStyle/>
          <a:p>
            <a:r>
              <a:rPr lang="en-GB" b="1">
                <a:solidFill>
                  <a:schemeClr val="bg1"/>
                </a:solidFill>
                <a:cs typeface="Calibri Light"/>
              </a:rPr>
              <a:t>Reflections</a:t>
            </a:r>
            <a:endParaRPr lang="en-GB" b="1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F0451-6D48-61FD-6E46-D869FFA08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384" y="2288530"/>
            <a:ext cx="51816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>
                <a:cs typeface="Calibri"/>
              </a:rPr>
              <a:t>When you go home, on Satchel One will be a link to an online reflection form.</a:t>
            </a:r>
          </a:p>
          <a:p>
            <a:r>
              <a:rPr lang="en-GB">
                <a:cs typeface="Calibri"/>
              </a:rPr>
              <a:t>There are 21 questions to aid your reflections;</a:t>
            </a:r>
          </a:p>
          <a:p>
            <a:pPr lvl="1"/>
            <a:r>
              <a:rPr lang="en-GB" sz="2800">
                <a:ea typeface="+mn-lt"/>
                <a:cs typeface="+mn-lt"/>
              </a:rPr>
              <a:t>19 for pupils</a:t>
            </a:r>
            <a:endParaRPr lang="en-US" sz="2800">
              <a:ea typeface="+mn-lt"/>
              <a:cs typeface="+mn-lt"/>
            </a:endParaRPr>
          </a:p>
          <a:p>
            <a:pPr lvl="1"/>
            <a:r>
              <a:rPr lang="en-GB" sz="2800">
                <a:ea typeface="+mn-lt"/>
                <a:cs typeface="+mn-lt"/>
              </a:rPr>
              <a:t>3 for parents</a:t>
            </a:r>
          </a:p>
          <a:p>
            <a:r>
              <a:rPr lang="en-GB">
                <a:ea typeface="+mn-lt"/>
                <a:cs typeface="+mn-lt"/>
              </a:rPr>
              <a:t>It'll take </a:t>
            </a:r>
            <a:r>
              <a:rPr lang="en-GB" err="1">
                <a:ea typeface="+mn-lt"/>
                <a:cs typeface="+mn-lt"/>
              </a:rPr>
              <a:t>approx</a:t>
            </a:r>
            <a:r>
              <a:rPr lang="en-GB">
                <a:ea typeface="+mn-lt"/>
                <a:cs typeface="+mn-lt"/>
              </a:rPr>
              <a:t> 10 minutes to complete.</a:t>
            </a:r>
          </a:p>
          <a:p>
            <a:r>
              <a:rPr lang="en-GB">
                <a:cs typeface="Calibri"/>
              </a:rPr>
              <a:t>The 3 relating to college courses will aid our planning for WIN sessions</a:t>
            </a:r>
          </a:p>
          <a:p>
            <a:pPr lvl="1"/>
            <a:endParaRPr lang="en-GB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F04CE-5EA1-9AD1-FBB1-50BE7DAEA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630" y="2287007"/>
            <a:ext cx="5181600" cy="347432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>
                <a:ea typeface="+mn-lt"/>
                <a:cs typeface="+mn-lt"/>
              </a:rPr>
              <a:t>Use this form to gather your thoughts and record your reflections.  </a:t>
            </a:r>
          </a:p>
          <a:p>
            <a:r>
              <a:rPr lang="en-GB">
                <a:ea typeface="+mn-lt"/>
                <a:cs typeface="+mn-lt"/>
              </a:rPr>
              <a:t>Be honest, that's the only way you'll be able to change things that need to change and make improvements that'll mean you are more successful!</a:t>
            </a:r>
            <a:endParaRPr lang="en-GB">
              <a:cs typeface="Calibri"/>
            </a:endParaRPr>
          </a:p>
        </p:txBody>
      </p:sp>
      <p:pic>
        <p:nvPicPr>
          <p:cNvPr id="6" name="Picture 5" descr="Survey - Free business and finance icons">
            <a:extLst>
              <a:ext uri="{FF2B5EF4-FFF2-40B4-BE49-F238E27FC236}">
                <a16:creationId xmlns:a16="http://schemas.microsoft.com/office/drawing/2014/main" id="{5724C447-5790-71B6-45C3-EF90AC87A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898" y="4805712"/>
            <a:ext cx="1697812" cy="1691515"/>
          </a:xfrm>
          <a:prstGeom prst="rect">
            <a:avLst/>
          </a:prstGeom>
        </p:spPr>
      </p:pic>
      <p:pic>
        <p:nvPicPr>
          <p:cNvPr id="8" name="Picture 7" descr="Self reflection - Free people icons">
            <a:extLst>
              <a:ext uri="{FF2B5EF4-FFF2-40B4-BE49-F238E27FC236}">
                <a16:creationId xmlns:a16="http://schemas.microsoft.com/office/drawing/2014/main" id="{AC30F6EF-C5DF-8B57-4923-CC5232CFA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734" y="5036127"/>
            <a:ext cx="1465504" cy="145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07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a circle&#10;&#10;Description automatically generated">
            <a:extLst>
              <a:ext uri="{FF2B5EF4-FFF2-40B4-BE49-F238E27FC236}">
                <a16:creationId xmlns:a16="http://schemas.microsoft.com/office/drawing/2014/main" id="{14E88238-8317-CC50-45C4-22D7AD6FA9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469" r="50"/>
          <a:stretch/>
        </p:blipFill>
        <p:spPr>
          <a:xfrm>
            <a:off x="0" y="-92620"/>
            <a:ext cx="12198102" cy="19225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04B7DB-C412-291D-0746-58668CAE4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836" y="203489"/>
            <a:ext cx="10515600" cy="1325563"/>
          </a:xfrm>
        </p:spPr>
        <p:txBody>
          <a:bodyPr/>
          <a:lstStyle/>
          <a:p>
            <a:r>
              <a:rPr lang="en-GB" b="1">
                <a:solidFill>
                  <a:schemeClr val="bg1"/>
                </a:solidFill>
                <a:cs typeface="Calibri Light"/>
              </a:rPr>
              <a:t>How We Will Support Your Child</a:t>
            </a:r>
            <a:endParaRPr lang="en-GB" b="1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BDFB4-4093-9C91-9DA1-010405C26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1902" y="2127906"/>
            <a:ext cx="5181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b="1">
                <a:cs typeface="Calibri"/>
              </a:rPr>
              <a:t>Study Skills </a:t>
            </a:r>
          </a:p>
          <a:p>
            <a:pPr lvl="1"/>
            <a:r>
              <a:rPr lang="en-GB">
                <a:cs typeface="Calibri"/>
              </a:rPr>
              <a:t>Sessions</a:t>
            </a:r>
          </a:p>
          <a:p>
            <a:pPr lvl="1"/>
            <a:r>
              <a:rPr lang="en-GB">
                <a:cs typeface="Calibri"/>
              </a:rPr>
              <a:t>How to revise subject specific guidance</a:t>
            </a:r>
          </a:p>
          <a:p>
            <a:pPr lvl="1"/>
            <a:r>
              <a:rPr lang="en-GB">
                <a:cs typeface="Calibri"/>
              </a:rPr>
              <a:t>General Study Skills Booklet</a:t>
            </a:r>
            <a:endParaRPr lang="en-GB"/>
          </a:p>
          <a:p>
            <a:r>
              <a:rPr lang="en-GB" b="1">
                <a:cs typeface="Calibri"/>
              </a:rPr>
              <a:t>WIN Sessions – What I Need </a:t>
            </a:r>
            <a:r>
              <a:rPr lang="en-GB">
                <a:cs typeface="Calibri"/>
              </a:rPr>
              <a:t>sessions</a:t>
            </a:r>
          </a:p>
          <a:p>
            <a:r>
              <a:rPr lang="en-GB" b="1">
                <a:cs typeface="Calibri"/>
              </a:rPr>
              <a:t>Mentoring</a:t>
            </a:r>
            <a:r>
              <a:rPr lang="en-GB">
                <a:cs typeface="Calibri"/>
              </a:rPr>
              <a:t> for select pupils &amp; creative timetables</a:t>
            </a:r>
            <a:endParaRPr lang="en-GB">
              <a:ea typeface="Calibri"/>
              <a:cs typeface="Calibri"/>
            </a:endParaRPr>
          </a:p>
          <a:p>
            <a:r>
              <a:rPr lang="en-GB" b="1">
                <a:cs typeface="Calibri"/>
              </a:rPr>
              <a:t>February Half Term &amp; Easter Revision Sessions</a:t>
            </a:r>
            <a:endParaRPr lang="en-GB"/>
          </a:p>
          <a:p>
            <a:endParaRPr lang="en-GB">
              <a:cs typeface="Calibri"/>
            </a:endParaRPr>
          </a:p>
          <a:p>
            <a:endParaRPr lang="en-GB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025E0-65DC-20E0-4AA2-F369FF950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630" y="2127906"/>
            <a:ext cx="5181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b="1">
                <a:ea typeface="+mn-lt"/>
                <a:cs typeface="+mn-lt"/>
              </a:rPr>
              <a:t>Regular Homework</a:t>
            </a:r>
            <a:endParaRPr lang="en-US" b="1">
              <a:ea typeface="+mn-lt"/>
              <a:cs typeface="+mn-lt"/>
            </a:endParaRPr>
          </a:p>
          <a:p>
            <a:pPr lvl="1"/>
            <a:r>
              <a:rPr lang="en-GB">
                <a:ea typeface="+mn-lt"/>
                <a:cs typeface="+mn-lt"/>
              </a:rPr>
              <a:t>Supports with information recall</a:t>
            </a:r>
          </a:p>
          <a:p>
            <a:pPr lvl="1"/>
            <a:r>
              <a:rPr lang="en-GB">
                <a:ea typeface="+mn-lt"/>
                <a:cs typeface="+mn-lt"/>
              </a:rPr>
              <a:t>Supports with exam practise</a:t>
            </a:r>
          </a:p>
          <a:p>
            <a:r>
              <a:rPr lang="en-GB" b="1">
                <a:ea typeface="+mn-lt"/>
                <a:cs typeface="+mn-lt"/>
              </a:rPr>
              <a:t>Pastoral help</a:t>
            </a:r>
            <a:endParaRPr lang="en-US" b="1">
              <a:ea typeface="+mn-lt"/>
              <a:cs typeface="+mn-lt"/>
            </a:endParaRPr>
          </a:p>
          <a:p>
            <a:pPr lvl="1"/>
            <a:r>
              <a:rPr lang="en-GB">
                <a:ea typeface="+mn-lt"/>
                <a:cs typeface="+mn-lt"/>
              </a:rPr>
              <a:t>Form Tutors, pastoral managers</a:t>
            </a:r>
          </a:p>
          <a:p>
            <a:r>
              <a:rPr lang="en-GB" b="1">
                <a:ea typeface="+mn-lt"/>
                <a:cs typeface="+mn-lt"/>
              </a:rPr>
              <a:t>College awareness &amp; Careers interviews</a:t>
            </a:r>
            <a:r>
              <a:rPr lang="en-GB">
                <a:ea typeface="+mn-lt"/>
                <a:cs typeface="+mn-lt"/>
              </a:rPr>
              <a:t> </a:t>
            </a:r>
          </a:p>
          <a:p>
            <a:pPr lvl="1"/>
            <a:r>
              <a:rPr lang="en-GB">
                <a:ea typeface="+mn-lt"/>
                <a:cs typeface="+mn-lt"/>
              </a:rPr>
              <a:t>Open days regularly communicated </a:t>
            </a:r>
          </a:p>
          <a:p>
            <a:pPr lvl="1"/>
            <a:r>
              <a:rPr lang="en-GB">
                <a:ea typeface="+mn-lt"/>
                <a:cs typeface="+mn-lt"/>
              </a:rPr>
              <a:t>Interviews - all will have had an interview by the end of this term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922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a circle&#10;&#10;Description automatically generated">
            <a:extLst>
              <a:ext uri="{FF2B5EF4-FFF2-40B4-BE49-F238E27FC236}">
                <a16:creationId xmlns:a16="http://schemas.microsoft.com/office/drawing/2014/main" id="{FD21BD6A-B6FE-45CD-2855-8EEF53BBA4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469" r="50"/>
          <a:stretch/>
        </p:blipFill>
        <p:spPr>
          <a:xfrm>
            <a:off x="0" y="1843"/>
            <a:ext cx="12198102" cy="19225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D70F3A-41DE-87A7-0C32-8AC250AC4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869" y="302150"/>
            <a:ext cx="10515600" cy="1325563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  <a:ea typeface="Calibri Light"/>
                <a:cs typeface="Calibri Light"/>
              </a:rPr>
              <a:t>How will they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A1277-BA2D-5A47-C3EE-2A3272124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369" y="2327888"/>
            <a:ext cx="61955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>
                <a:ea typeface="Calibri"/>
                <a:cs typeface="Calibri"/>
              </a:rPr>
              <a:t>30-minute weekly sessions</a:t>
            </a:r>
          </a:p>
          <a:p>
            <a:r>
              <a:rPr lang="en-GB" dirty="0">
                <a:ea typeface="Calibri"/>
                <a:cs typeface="Calibri"/>
              </a:rPr>
              <a:t>Now until Christmas (reviewed after next mocks)</a:t>
            </a:r>
          </a:p>
          <a:p>
            <a:r>
              <a:rPr lang="en-GB" dirty="0">
                <a:ea typeface="Calibri"/>
                <a:cs typeface="Calibri"/>
              </a:rPr>
              <a:t>Chocolate to boost energy at the start!</a:t>
            </a:r>
          </a:p>
          <a:p>
            <a:r>
              <a:rPr lang="en-GB" dirty="0">
                <a:ea typeface="Calibri"/>
                <a:cs typeface="Calibri"/>
              </a:rPr>
              <a:t>Low-Stakes Retrieval – quiz/mini whiteboards/brain dumps</a:t>
            </a:r>
          </a:p>
          <a:p>
            <a:r>
              <a:rPr lang="en-GB" dirty="0">
                <a:ea typeface="Calibri"/>
                <a:cs typeface="Calibri"/>
              </a:rPr>
              <a:t>Exam Technique</a:t>
            </a:r>
          </a:p>
          <a:p>
            <a:r>
              <a:rPr lang="en-GB" dirty="0">
                <a:ea typeface="Calibri"/>
                <a:cs typeface="Calibri"/>
              </a:rPr>
              <a:t>Modelling of exam answers using visualisers or chalk &amp; talk</a:t>
            </a:r>
          </a:p>
          <a:p>
            <a:r>
              <a:rPr lang="en-GB" dirty="0">
                <a:ea typeface="Calibri"/>
                <a:cs typeface="Calibri"/>
              </a:rPr>
              <a:t>Independent practise for the pupils</a:t>
            </a:r>
          </a:p>
        </p:txBody>
      </p:sp>
      <p:pic>
        <p:nvPicPr>
          <p:cNvPr id="8" name="Picture 7" descr="A logo with a flower and books&#10;&#10;Description automatically generated">
            <a:extLst>
              <a:ext uri="{FF2B5EF4-FFF2-40B4-BE49-F238E27FC236}">
                <a16:creationId xmlns:a16="http://schemas.microsoft.com/office/drawing/2014/main" id="{FC63062B-9672-37DC-3CFB-305E6FA07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829" y="2217711"/>
            <a:ext cx="4088630" cy="412711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6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a circle&#10;&#10;Description automatically generated">
            <a:extLst>
              <a:ext uri="{FF2B5EF4-FFF2-40B4-BE49-F238E27FC236}">
                <a16:creationId xmlns:a16="http://schemas.microsoft.com/office/drawing/2014/main" id="{98CDBD4B-0581-A503-8A18-CB44808355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469" r="50"/>
          <a:stretch/>
        </p:blipFill>
        <p:spPr>
          <a:xfrm>
            <a:off x="-1" y="-1180"/>
            <a:ext cx="12198102" cy="19225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0CF24E-02EF-43D9-A933-B05B26E2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047" y="388662"/>
            <a:ext cx="10515600" cy="1325563"/>
          </a:xfrm>
        </p:spPr>
        <p:txBody>
          <a:bodyPr/>
          <a:lstStyle/>
          <a:p>
            <a:r>
              <a:rPr lang="en-GB" sz="4000">
                <a:solidFill>
                  <a:schemeClr val="bg1"/>
                </a:solidFill>
                <a:cs typeface="Calibri Light"/>
              </a:rPr>
              <a:t>WIN Sessions – The Programme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AAA7D35-AD6F-0160-4392-6CDA4A017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673569"/>
              </p:ext>
            </p:extLst>
          </p:nvPr>
        </p:nvGraphicFramePr>
        <p:xfrm>
          <a:off x="656482" y="2183933"/>
          <a:ext cx="10833306" cy="42861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27593">
                  <a:extLst>
                    <a:ext uri="{9D8B030D-6E8A-4147-A177-3AD203B41FA5}">
                      <a16:colId xmlns:a16="http://schemas.microsoft.com/office/drawing/2014/main" val="3491752801"/>
                    </a:ext>
                  </a:extLst>
                </a:gridCol>
                <a:gridCol w="1847745">
                  <a:extLst>
                    <a:ext uri="{9D8B030D-6E8A-4147-A177-3AD203B41FA5}">
                      <a16:colId xmlns:a16="http://schemas.microsoft.com/office/drawing/2014/main" val="3801851816"/>
                    </a:ext>
                  </a:extLst>
                </a:gridCol>
                <a:gridCol w="1877562">
                  <a:extLst>
                    <a:ext uri="{9D8B030D-6E8A-4147-A177-3AD203B41FA5}">
                      <a16:colId xmlns:a16="http://schemas.microsoft.com/office/drawing/2014/main" val="646830884"/>
                    </a:ext>
                  </a:extLst>
                </a:gridCol>
                <a:gridCol w="2120314">
                  <a:extLst>
                    <a:ext uri="{9D8B030D-6E8A-4147-A177-3AD203B41FA5}">
                      <a16:colId xmlns:a16="http://schemas.microsoft.com/office/drawing/2014/main" val="380622300"/>
                    </a:ext>
                  </a:extLst>
                </a:gridCol>
                <a:gridCol w="2193098">
                  <a:extLst>
                    <a:ext uri="{9D8B030D-6E8A-4147-A177-3AD203B41FA5}">
                      <a16:colId xmlns:a16="http://schemas.microsoft.com/office/drawing/2014/main" val="2582360825"/>
                    </a:ext>
                  </a:extLst>
                </a:gridCol>
                <a:gridCol w="1466994">
                  <a:extLst>
                    <a:ext uri="{9D8B030D-6E8A-4147-A177-3AD203B41FA5}">
                      <a16:colId xmlns:a16="http://schemas.microsoft.com/office/drawing/2014/main" val="2854725451"/>
                    </a:ext>
                  </a:extLst>
                </a:gridCol>
              </a:tblGrid>
              <a:tr h="425344">
                <a:tc>
                  <a:txBody>
                    <a:bodyPr/>
                    <a:lstStyle/>
                    <a:p>
                      <a:pPr marL="0" indent="0" algn="ctr" rtl="0" fontAlgn="base">
                        <a:lnSpc>
                          <a:spcPts val="953"/>
                        </a:lnSpc>
                        <a:buNone/>
                      </a:pPr>
                      <a:r>
                        <a:rPr lang="en-US" sz="1800" b="1" dirty="0">
                          <a:effectLst/>
                          <a:latin typeface="Calibri"/>
                        </a:rPr>
                        <a:t>Day </a:t>
                      </a:r>
                      <a:endParaRPr lang="en-US" b="1" dirty="0">
                        <a:effectLst/>
                        <a:latin typeface="Calibri"/>
                      </a:endParaRPr>
                    </a:p>
                  </a:txBody>
                  <a:tcPr marL="69990" marR="69990" marT="47996" marB="479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lnSpc>
                          <a:spcPts val="953"/>
                        </a:lnSpc>
                        <a:buNone/>
                      </a:pPr>
                      <a:r>
                        <a:rPr lang="en-US" sz="1800" b="1" dirty="0">
                          <a:effectLst/>
                          <a:latin typeface="Calibri"/>
                        </a:rPr>
                        <a:t>Monday </a:t>
                      </a:r>
                      <a:endParaRPr lang="en-US" b="1" dirty="0">
                        <a:effectLst/>
                        <a:latin typeface="Calibri"/>
                      </a:endParaRPr>
                    </a:p>
                  </a:txBody>
                  <a:tcPr marL="69990" marR="69990" marT="47996" marB="479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lnSpc>
                          <a:spcPts val="953"/>
                        </a:lnSpc>
                        <a:buNone/>
                      </a:pPr>
                      <a:r>
                        <a:rPr lang="en-US" sz="1800" b="1" dirty="0">
                          <a:effectLst/>
                          <a:latin typeface="Calibri"/>
                        </a:rPr>
                        <a:t>Tuesday </a:t>
                      </a:r>
                      <a:endParaRPr lang="en-US" b="1" dirty="0">
                        <a:effectLst/>
                        <a:latin typeface="Calibri"/>
                      </a:endParaRPr>
                    </a:p>
                  </a:txBody>
                  <a:tcPr marL="69990" marR="69990" marT="47996" marB="479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lnSpc>
                          <a:spcPts val="953"/>
                        </a:lnSpc>
                        <a:buNone/>
                      </a:pPr>
                      <a:r>
                        <a:rPr lang="en-US" sz="1800" b="1" dirty="0">
                          <a:effectLst/>
                          <a:latin typeface="Calibri"/>
                        </a:rPr>
                        <a:t>Wednesday </a:t>
                      </a:r>
                      <a:endParaRPr lang="en-US" b="1" dirty="0">
                        <a:effectLst/>
                        <a:latin typeface="Calibri"/>
                      </a:endParaRPr>
                    </a:p>
                  </a:txBody>
                  <a:tcPr marL="69990" marR="69990" marT="47996" marB="479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lnSpc>
                          <a:spcPts val="953"/>
                        </a:lnSpc>
                        <a:buNone/>
                      </a:pPr>
                      <a:r>
                        <a:rPr lang="en-US" sz="1800" b="1" dirty="0">
                          <a:effectLst/>
                          <a:latin typeface="Calibri"/>
                        </a:rPr>
                        <a:t>Thursday </a:t>
                      </a:r>
                      <a:endParaRPr lang="en-US" b="1" dirty="0">
                        <a:effectLst/>
                        <a:latin typeface="Calibri"/>
                      </a:endParaRPr>
                    </a:p>
                  </a:txBody>
                  <a:tcPr marL="69990" marR="69990" marT="47996" marB="479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lnSpc>
                          <a:spcPts val="953"/>
                        </a:lnSpc>
                        <a:buNone/>
                      </a:pPr>
                      <a:r>
                        <a:rPr lang="en-US" sz="1800" b="1" dirty="0">
                          <a:effectLst/>
                          <a:latin typeface="Calibri"/>
                        </a:rPr>
                        <a:t>Friday </a:t>
                      </a:r>
                      <a:endParaRPr lang="en-US" b="1" dirty="0">
                        <a:effectLst/>
                        <a:latin typeface="Calibri"/>
                      </a:endParaRPr>
                    </a:p>
                  </a:txBody>
                  <a:tcPr marL="69990" marR="69990" marT="47996" marB="479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42655"/>
                  </a:ext>
                </a:extLst>
              </a:tr>
              <a:tr h="932486">
                <a:tc>
                  <a:txBody>
                    <a:bodyPr/>
                    <a:lstStyle/>
                    <a:p>
                      <a:pPr marL="0" indent="0" algn="ctr" rtl="0" fontAlgn="base">
                        <a:lnSpc>
                          <a:spcPts val="953"/>
                        </a:lnSpc>
                        <a:buNone/>
                      </a:pPr>
                      <a:r>
                        <a:rPr lang="en-US" sz="1800" b="1" dirty="0">
                          <a:effectLst/>
                          <a:latin typeface="Calibri"/>
                        </a:rPr>
                        <a:t>Lunch </a:t>
                      </a:r>
                      <a:endParaRPr lang="en-US" b="1" dirty="0">
                        <a:effectLst/>
                        <a:latin typeface="Calibri"/>
                      </a:endParaRPr>
                    </a:p>
                  </a:txBody>
                  <a:tcPr marL="69990" marR="69990" marT="47996" marB="479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lnSpc>
                          <a:spcPts val="953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Calibri"/>
                        </a:rPr>
                        <a:t>History </a:t>
                      </a:r>
                      <a:endParaRPr lang="en-US" dirty="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sz="180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sz="1800">
                        <a:effectLst/>
                        <a:latin typeface="Calibri"/>
                      </a:endParaRPr>
                    </a:p>
                    <a:p>
                      <a:pPr marL="0" indent="0" algn="ctr" rtl="0" fontAlgn="base">
                        <a:lnSpc>
                          <a:spcPts val="953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Calibri"/>
                        </a:rPr>
                        <a:t>GCSE PE 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69990" marR="69990" marT="47996" marB="479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lnSpc>
                          <a:spcPts val="953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Calibri"/>
                        </a:rPr>
                        <a:t>English Language</a:t>
                      </a:r>
                      <a:endParaRPr lang="en-US" dirty="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>
                        <a:effectLst/>
                        <a:latin typeface="Calibri"/>
                      </a:endParaRPr>
                    </a:p>
                    <a:p>
                      <a:pPr marL="0" indent="0" algn="ctr" rtl="0" fontAlgn="base">
                        <a:lnSpc>
                          <a:spcPts val="953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Calibri"/>
                        </a:rPr>
                        <a:t>Geography 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69990" marR="69990" marT="47996" marB="479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lnSpc>
                          <a:spcPts val="953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Calibri"/>
                        </a:rPr>
                        <a:t>English Language 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69990" marR="69990" marT="47996" marB="479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lnSpc>
                          <a:spcPts val="953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Calibri"/>
                        </a:rPr>
                        <a:t>Geography 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69990" marR="69990" marT="47996" marB="479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lnSpc>
                          <a:spcPts val="953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Calibri"/>
                        </a:rPr>
                        <a:t>GCSE PE </a:t>
                      </a:r>
                      <a:endParaRPr lang="en-US" dirty="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sz="180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sz="1800">
                        <a:effectLst/>
                        <a:latin typeface="Calibri"/>
                      </a:endParaRPr>
                    </a:p>
                    <a:p>
                      <a:pPr marL="0" indent="0" algn="ctr" rtl="0" fontAlgn="base">
                        <a:lnSpc>
                          <a:spcPts val="953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Calibri"/>
                        </a:rPr>
                        <a:t>Art 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69990" marR="69990" marT="47996" marB="479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92741"/>
                  </a:ext>
                </a:extLst>
              </a:tr>
              <a:tr h="2928334">
                <a:tc>
                  <a:txBody>
                    <a:bodyPr/>
                    <a:lstStyle/>
                    <a:p>
                      <a:pPr marL="0" indent="0" algn="ctr" rtl="0" fontAlgn="base">
                        <a:lnSpc>
                          <a:spcPts val="953"/>
                        </a:lnSpc>
                        <a:buNone/>
                      </a:pPr>
                      <a:r>
                        <a:rPr lang="en-US" sz="1800" b="1" dirty="0">
                          <a:effectLst/>
                          <a:latin typeface="Calibri"/>
                        </a:rPr>
                        <a:t>After - </a:t>
                      </a:r>
                      <a:endParaRPr lang="en-US" b="1" dirty="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sz="1800" b="1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r>
                        <a:rPr lang="en-US" sz="1800" b="1" dirty="0">
                          <a:effectLst/>
                          <a:latin typeface="Calibri"/>
                        </a:rPr>
                        <a:t>School </a:t>
                      </a:r>
                      <a:endParaRPr lang="en-US" b="1" dirty="0">
                        <a:effectLst/>
                        <a:latin typeface="Calibri"/>
                      </a:endParaRPr>
                    </a:p>
                  </a:txBody>
                  <a:tcPr marL="69990" marR="69990" marT="47996" marB="479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lnSpc>
                          <a:spcPts val="953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Calibri"/>
                        </a:rPr>
                        <a:t>RE </a:t>
                      </a:r>
                      <a:endParaRPr lang="en-US" dirty="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sz="180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sz="1800">
                        <a:effectLst/>
                        <a:latin typeface="Calibri"/>
                      </a:endParaRPr>
                    </a:p>
                    <a:p>
                      <a:pPr marL="0" indent="0" algn="ctr" rtl="0" fontAlgn="base">
                        <a:lnSpc>
                          <a:spcPts val="953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Calibri"/>
                        </a:rPr>
                        <a:t>Spanish </a:t>
                      </a:r>
                      <a:endParaRPr lang="en-US" dirty="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sz="180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sz="1800">
                        <a:effectLst/>
                        <a:latin typeface="Calibri"/>
                      </a:endParaRPr>
                    </a:p>
                    <a:p>
                      <a:pPr marL="0" indent="0" algn="ctr" rtl="0" fontAlgn="base">
                        <a:lnSpc>
                          <a:spcPts val="953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Calibri"/>
                        </a:rPr>
                        <a:t>French </a:t>
                      </a:r>
                      <a:endParaRPr lang="en-US" dirty="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sz="180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sz="1800">
                        <a:effectLst/>
                        <a:latin typeface="Calibri"/>
                      </a:endParaRPr>
                    </a:p>
                    <a:p>
                      <a:pPr marL="0" indent="0" algn="ctr" rtl="0" fontAlgn="base">
                        <a:lnSpc>
                          <a:spcPts val="953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Calibri"/>
                        </a:rPr>
                        <a:t>Combined Science</a:t>
                      </a:r>
                      <a:endParaRPr lang="en-US" dirty="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sz="1800">
                        <a:effectLst/>
                        <a:latin typeface="Calibri"/>
                      </a:endParaRPr>
                    </a:p>
                    <a:p>
                      <a:pPr marL="0" indent="0" algn="ctr" rtl="0" fontAlgn="base">
                        <a:lnSpc>
                          <a:spcPts val="953"/>
                        </a:lnSpc>
                        <a:buNone/>
                      </a:pPr>
                      <a:endParaRPr lang="en-US" sz="1800">
                        <a:effectLst/>
                        <a:latin typeface="Calibri"/>
                      </a:endParaRPr>
                    </a:p>
                  </a:txBody>
                  <a:tcPr marL="69990" marR="69990" marT="47996" marB="479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lnSpc>
                          <a:spcPts val="953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Calibri"/>
                        </a:rPr>
                        <a:t>English Literature </a:t>
                      </a:r>
                      <a:endParaRPr lang="en-US" dirty="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sz="1800" dirty="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sz="1800" dirty="0">
                        <a:effectLst/>
                        <a:latin typeface="Calibri"/>
                      </a:endParaRPr>
                    </a:p>
                    <a:p>
                      <a:pPr marL="0" indent="0" algn="ctr" rtl="0" fontAlgn="base">
                        <a:lnSpc>
                          <a:spcPts val="953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Calibri"/>
                        </a:rPr>
                        <a:t>Sociology</a:t>
                      </a:r>
                      <a:endParaRPr lang="en-US" dirty="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sz="1800" dirty="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dirty="0">
                        <a:effectLst/>
                        <a:latin typeface="Calibri"/>
                      </a:endParaRPr>
                    </a:p>
                    <a:p>
                      <a:pPr marL="0" indent="0" algn="ctr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Calibri"/>
                        </a:rPr>
                        <a:t>Computer</a:t>
                      </a:r>
                    </a:p>
                    <a:p>
                      <a:pPr marL="0" indent="0" algn="ctr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Calibri"/>
                        </a:rPr>
                        <a:t>Science/</a:t>
                      </a:r>
                      <a:endParaRPr lang="en-US" dirty="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sz="1800" dirty="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Calibri"/>
                        </a:rPr>
                        <a:t>Creative Media</a:t>
                      </a:r>
                      <a:endParaRPr lang="en-US" dirty="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sz="1800" dirty="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sz="1800" dirty="0">
                        <a:effectLst/>
                        <a:latin typeface="Calibri"/>
                      </a:endParaRPr>
                    </a:p>
                    <a:p>
                      <a:pPr marL="0" indent="0" algn="ctr" rtl="0" fontAlgn="base">
                        <a:lnSpc>
                          <a:spcPts val="953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Calibri"/>
                        </a:rPr>
                        <a:t>Combined Science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69990" marR="69990" marT="47996" marB="479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lnSpc>
                          <a:spcPts val="953"/>
                        </a:lnSpc>
                        <a:buNone/>
                      </a:pPr>
                      <a:r>
                        <a:rPr lang="en-US" sz="1800" dirty="0" err="1">
                          <a:effectLst/>
                          <a:latin typeface="Calibri"/>
                        </a:rPr>
                        <a:t>Maths</a:t>
                      </a:r>
                      <a:endParaRPr lang="en-US" dirty="0" err="1"/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sz="1800" dirty="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sz="1800" dirty="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Calibri"/>
                        </a:rPr>
                        <a:t>Combined Science</a:t>
                      </a: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sz="1800" dirty="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sz="1800" dirty="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Calibri"/>
                        </a:rPr>
                        <a:t>Food Tech</a:t>
                      </a: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sz="1800" dirty="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sz="1800" dirty="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Calibri"/>
                        </a:rPr>
                        <a:t>Music </a:t>
                      </a: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sz="1800" dirty="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9990" marR="69990" marT="47996" marB="479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lnSpc>
                          <a:spcPts val="953"/>
                        </a:lnSpc>
                        <a:buNone/>
                      </a:pPr>
                      <a:r>
                        <a:rPr lang="en-US" sz="1800" dirty="0" err="1">
                          <a:effectLst/>
                          <a:latin typeface="Calibri"/>
                        </a:rPr>
                        <a:t>Maths</a:t>
                      </a:r>
                      <a:r>
                        <a:rPr lang="en-US" sz="1800" dirty="0">
                          <a:effectLst/>
                          <a:latin typeface="Calibri"/>
                        </a:rPr>
                        <a:t> </a:t>
                      </a:r>
                      <a:endParaRPr lang="en-US" dirty="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sz="180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sz="1800">
                        <a:effectLst/>
                        <a:latin typeface="Calibri"/>
                      </a:endParaRPr>
                    </a:p>
                    <a:p>
                      <a:pPr marL="0" indent="0" algn="ctr" rtl="0" fontAlgn="base">
                        <a:lnSpc>
                          <a:spcPts val="953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Calibri"/>
                        </a:rPr>
                        <a:t>Triple Science </a:t>
                      </a:r>
                      <a:endParaRPr lang="en-US" dirty="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sz="1800">
                        <a:effectLst/>
                        <a:latin typeface="Calibri"/>
                      </a:endParaRPr>
                    </a:p>
                    <a:p>
                      <a:pPr marL="0" indent="0" algn="ctr" rtl="0" fontAlgn="base">
                        <a:lnSpc>
                          <a:spcPts val="953"/>
                        </a:lnSpc>
                        <a:buNone/>
                      </a:pPr>
                      <a:endParaRPr lang="en-US" sz="180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sz="1800">
                        <a:effectLst/>
                        <a:latin typeface="Calibri"/>
                      </a:endParaRPr>
                    </a:p>
                    <a:p>
                      <a:pPr marL="0" indent="0" algn="ctr" rtl="0" fontAlgn="base">
                        <a:lnSpc>
                          <a:spcPts val="953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Calibri"/>
                        </a:rPr>
                        <a:t>Drama </a:t>
                      </a:r>
                      <a:endParaRPr lang="en-US" dirty="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sz="1800">
                        <a:effectLst/>
                        <a:latin typeface="Calibri"/>
                      </a:endParaRPr>
                    </a:p>
                    <a:p>
                      <a:pPr marL="0" lvl="0" indent="0" algn="ctr">
                        <a:lnSpc>
                          <a:spcPts val="952"/>
                        </a:lnSpc>
                        <a:buNone/>
                      </a:pPr>
                      <a:endParaRPr lang="en-US" sz="1800">
                        <a:effectLst/>
                        <a:latin typeface="Calibri"/>
                      </a:endParaRPr>
                    </a:p>
                    <a:p>
                      <a:pPr marL="0" indent="0" algn="ctr" rtl="0" fontAlgn="base">
                        <a:lnSpc>
                          <a:spcPts val="953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Calibri"/>
                        </a:rPr>
                        <a:t>Combined Science  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 marL="69990" marR="69990" marT="47996" marB="479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buNone/>
                      </a:pPr>
                      <a:endParaRPr lang="en-US" dirty="0">
                        <a:effectLst/>
                      </a:endParaRPr>
                    </a:p>
                    <a:p>
                      <a:pPr marL="0" lvl="0" indent="0" algn="ctr">
                        <a:buNone/>
                      </a:pPr>
                      <a:endParaRPr lang="en-US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13764"/>
                  </a:ext>
                </a:extLst>
              </a:tr>
            </a:tbl>
          </a:graphicData>
        </a:graphic>
      </p:graphicFrame>
      <p:pic>
        <p:nvPicPr>
          <p:cNvPr id="5" name="Picture 4" descr="A logo with a flower and books&#10;&#10;Description automatically generated">
            <a:extLst>
              <a:ext uri="{FF2B5EF4-FFF2-40B4-BE49-F238E27FC236}">
                <a16:creationId xmlns:a16="http://schemas.microsoft.com/office/drawing/2014/main" id="{3FC79E60-3DEE-1F66-0D78-F4A8BD4CC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309" y="215937"/>
            <a:ext cx="1503926" cy="1499739"/>
          </a:xfrm>
          <a:prstGeom prst="roundRect">
            <a:avLst/>
          </a:prstGeom>
        </p:spPr>
      </p:pic>
      <p:pic>
        <p:nvPicPr>
          <p:cNvPr id="7" name="Picture 6" descr="A logo with a flower and hands folded in prayer&#10;&#10;Description automatically generated">
            <a:extLst>
              <a:ext uri="{FF2B5EF4-FFF2-40B4-BE49-F238E27FC236}">
                <a16:creationId xmlns:a16="http://schemas.microsoft.com/office/drawing/2014/main" id="{B7D504C1-9E5D-9D2F-0A1B-3F6F4A9DC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6515" y="4324350"/>
            <a:ext cx="1266825" cy="12668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95975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a circle&#10;&#10;Description automatically generated">
            <a:extLst>
              <a:ext uri="{FF2B5EF4-FFF2-40B4-BE49-F238E27FC236}">
                <a16:creationId xmlns:a16="http://schemas.microsoft.com/office/drawing/2014/main" id="{C297CF59-043E-BD99-373C-0EDA5685B2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469" r="50"/>
          <a:stretch/>
        </p:blipFill>
        <p:spPr>
          <a:xfrm>
            <a:off x="0" y="1843"/>
            <a:ext cx="12198102" cy="19225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D70F3A-41DE-87A7-0C32-8AC250AC4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274" y="295852"/>
            <a:ext cx="8305171" cy="1338158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chemeClr val="bg1"/>
                </a:solidFill>
                <a:ea typeface="Calibri Light"/>
                <a:cs typeface="Calibri Light"/>
              </a:rPr>
              <a:t>Who will be selected and how will I know if my child has been selected?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A1277-BA2D-5A47-C3EE-2A3272124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234" y="2312352"/>
            <a:ext cx="6828751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>
                <a:ea typeface="Calibri"/>
                <a:cs typeface="Calibri"/>
              </a:rPr>
              <a:t>Heads of Department have given their suggestions</a:t>
            </a:r>
          </a:p>
          <a:p>
            <a:r>
              <a:rPr lang="en-GB" dirty="0">
                <a:ea typeface="Calibri"/>
                <a:cs typeface="Calibri"/>
              </a:rPr>
              <a:t>These plus the completion of your form when you get home will help to shape the make-up of the groups</a:t>
            </a:r>
          </a:p>
          <a:p>
            <a:r>
              <a:rPr lang="en-GB" dirty="0">
                <a:ea typeface="Calibri"/>
                <a:cs typeface="Calibri"/>
              </a:rPr>
              <a:t>Miss Moss, Mr Ford, Mrs Nobis and I are meeting early next week to make the final decisions</a:t>
            </a:r>
          </a:p>
          <a:p>
            <a:r>
              <a:rPr lang="en-GB" dirty="0">
                <a:ea typeface="Calibri"/>
                <a:cs typeface="Calibri"/>
              </a:rPr>
              <a:t>You will be notified via email and this will be accompanied by an online contract for you to sign to support the sessions</a:t>
            </a:r>
          </a:p>
          <a:p>
            <a:endParaRPr lang="en-GB" dirty="0">
              <a:ea typeface="Calibri"/>
              <a:cs typeface="Calibri"/>
            </a:endParaRPr>
          </a:p>
        </p:txBody>
      </p:sp>
      <p:pic>
        <p:nvPicPr>
          <p:cNvPr id="7" name="Picture 6" descr="Free Collaboration Icon Vector Art - Download 10,418+ Collaboration Icon  Icons &amp; Graphics - Pixabay">
            <a:extLst>
              <a:ext uri="{FF2B5EF4-FFF2-40B4-BE49-F238E27FC236}">
                <a16:creationId xmlns:a16="http://schemas.microsoft.com/office/drawing/2014/main" id="{0C344B1A-9C15-89E9-B956-CD52B52369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322" t="3410" r="7981" b="5352"/>
          <a:stretch/>
        </p:blipFill>
        <p:spPr>
          <a:xfrm rot="-900000">
            <a:off x="8150115" y="2602847"/>
            <a:ext cx="3147196" cy="347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0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058C5-3108-6212-7AAC-93C679DB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85" y="79040"/>
            <a:ext cx="11280342" cy="13228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How We Will Support You – </a:t>
            </a:r>
            <a:r>
              <a:rPr lang="en-US" b="1" dirty="0">
                <a:hlinkClick r:id="rId2"/>
              </a:rPr>
              <a:t>sjcs.org.uk/revision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66172-1285-C653-ECAC-45D19F263D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885" y="1253141"/>
            <a:ext cx="6064775" cy="39733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/>
              <a:t>Study Skills</a:t>
            </a:r>
            <a:endParaRPr lang="en-US" sz="1800" b="1" dirty="0">
              <a:ea typeface="Calibri"/>
              <a:cs typeface="Calibri"/>
            </a:endParaRPr>
          </a:p>
          <a:p>
            <a:pPr lvl="1"/>
            <a:r>
              <a:rPr lang="en-US" sz="1800" b="1" dirty="0"/>
              <a:t>Online clips</a:t>
            </a:r>
            <a:endParaRPr lang="en-US" sz="1800" b="1" dirty="0">
              <a:ea typeface="Calibri"/>
              <a:cs typeface="Calibri"/>
            </a:endParaRPr>
          </a:p>
          <a:p>
            <a:pPr lvl="2"/>
            <a:r>
              <a:rPr lang="en-US" sz="1800" dirty="0"/>
              <a:t>Effective Revision Techniques</a:t>
            </a:r>
            <a:endParaRPr lang="en-US" sz="1800" dirty="0">
              <a:ea typeface="Calibri"/>
              <a:cs typeface="Calibri"/>
            </a:endParaRPr>
          </a:p>
          <a:p>
            <a:pPr lvl="2"/>
            <a:r>
              <a:rPr lang="en-US" sz="1800" dirty="0"/>
              <a:t>Myths about revision </a:t>
            </a:r>
            <a:endParaRPr lang="en-US" sz="1800" dirty="0">
              <a:ea typeface="Calibri"/>
              <a:cs typeface="Calibri"/>
            </a:endParaRPr>
          </a:p>
          <a:p>
            <a:pPr lvl="2"/>
            <a:r>
              <a:rPr lang="en-US" sz="1800" dirty="0"/>
              <a:t>How the teenage brain functions and what this might mean for revision!</a:t>
            </a:r>
            <a:endParaRPr lang="en-US" sz="1800" dirty="0">
              <a:ea typeface="Calibri"/>
              <a:cs typeface="Calibri"/>
            </a:endParaRPr>
          </a:p>
          <a:p>
            <a:pPr lvl="2"/>
            <a:r>
              <a:rPr lang="en-US" sz="1800" dirty="0"/>
              <a:t>Things to avoid saying to your child during revision </a:t>
            </a:r>
            <a:endParaRPr lang="en-US" sz="1800" dirty="0">
              <a:ea typeface="Calibri"/>
              <a:cs typeface="Calibri"/>
            </a:endParaRPr>
          </a:p>
          <a:p>
            <a:pPr lvl="2"/>
            <a:r>
              <a:rPr lang="en-US" sz="1800" dirty="0"/>
              <a:t>Getting </a:t>
            </a:r>
            <a:r>
              <a:rPr lang="en-US" sz="1800" dirty="0" err="1"/>
              <a:t>organised</a:t>
            </a:r>
            <a:r>
              <a:rPr lang="en-US" sz="1800" dirty="0"/>
              <a:t> – revision timetables and flashcards</a:t>
            </a:r>
            <a:endParaRPr lang="en-US" sz="1800" dirty="0">
              <a:ea typeface="Calibri"/>
              <a:cs typeface="Calibri"/>
            </a:endParaRPr>
          </a:p>
          <a:p>
            <a:pPr lvl="2"/>
            <a:r>
              <a:rPr lang="en-US" sz="1800" dirty="0"/>
              <a:t>Your suggestions!</a:t>
            </a:r>
            <a:endParaRPr lang="en-US" sz="1800" dirty="0">
              <a:ea typeface="Calibri"/>
              <a:cs typeface="Calibri"/>
            </a:endParaRPr>
          </a:p>
          <a:p>
            <a:pPr lvl="1"/>
            <a:r>
              <a:rPr lang="en-US" sz="1800" b="1" dirty="0"/>
              <a:t>Booklets</a:t>
            </a:r>
            <a:endParaRPr lang="en-US" sz="1800" b="1" dirty="0">
              <a:ea typeface="Calibri"/>
              <a:cs typeface="Calibri"/>
            </a:endParaRPr>
          </a:p>
          <a:p>
            <a:pPr lvl="2"/>
            <a:r>
              <a:rPr lang="en-US" sz="1800" dirty="0"/>
              <a:t>Subject specific guidance with links to the exam boards, past papers and </a:t>
            </a:r>
            <a:r>
              <a:rPr lang="en-US" sz="1800" dirty="0" err="1"/>
              <a:t>markschemes</a:t>
            </a:r>
            <a:endParaRPr lang="en-US" sz="1800" dirty="0">
              <a:ea typeface="Calibri"/>
              <a:cs typeface="Calibri"/>
            </a:endParaRPr>
          </a:p>
          <a:p>
            <a:pPr lvl="2"/>
            <a:r>
              <a:rPr lang="en-US" sz="1800" dirty="0"/>
              <a:t>Reach Your Potential – study skills for pupils</a:t>
            </a:r>
            <a:endParaRPr lang="en-US" sz="1800" dirty="0">
              <a:ea typeface="Calibri"/>
              <a:cs typeface="Calibri"/>
            </a:endParaRPr>
          </a:p>
          <a:p>
            <a:r>
              <a:rPr lang="en-US" sz="1800" b="1" dirty="0"/>
              <a:t>Being a call or an email away</a:t>
            </a:r>
            <a:endParaRPr lang="en-US" sz="1800" b="1" dirty="0">
              <a:ea typeface="Calibri"/>
              <a:cs typeface="Calibri"/>
            </a:endParaRPr>
          </a:p>
          <a:p>
            <a:r>
              <a:rPr lang="en-US" sz="1800" b="1" dirty="0">
                <a:cs typeface="Calibri" panose="020F0502020204030204"/>
              </a:rPr>
              <a:t>Subject Revision Guides purchasable through School Gateway</a:t>
            </a:r>
          </a:p>
          <a:p>
            <a:endParaRPr lang="en-US" sz="1100" dirty="0">
              <a:cs typeface="Calibri" panose="020F0502020204030204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0883F0C-EF57-9568-3FD1-0E71BAFEA5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9019" y="1791020"/>
            <a:ext cx="2286485" cy="3444579"/>
          </a:xfrm>
          <a:prstGeom prst="rect">
            <a:avLst/>
          </a:prstGeom>
        </p:spPr>
      </p:pic>
      <p:pic>
        <p:nvPicPr>
          <p:cNvPr id="4" name="Picture 3" descr="A close up of a book&#10;&#10;Description automatically generated">
            <a:extLst>
              <a:ext uri="{FF2B5EF4-FFF2-40B4-BE49-F238E27FC236}">
                <a16:creationId xmlns:a16="http://schemas.microsoft.com/office/drawing/2014/main" id="{C136EC86-AA9C-9488-2A3D-818632802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0864" y="1791020"/>
            <a:ext cx="2518959" cy="343545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DC609E-5DFA-D66B-D164-DDFDDCD9417B}"/>
              </a:ext>
            </a:extLst>
          </p:cNvPr>
          <p:cNvSpPr/>
          <p:nvPr/>
        </p:nvSpPr>
        <p:spPr>
          <a:xfrm>
            <a:off x="6729019" y="5433716"/>
            <a:ext cx="5110804" cy="8539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+mn-lt"/>
                <a:cs typeface="+mn-lt"/>
              </a:rPr>
              <a:t>GCSE Candidate Information | St Joseph's Catholic School (sjcs.org.uk)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7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885185-9422-46fb-b5d8-262d690fc5af">
      <Terms xmlns="http://schemas.microsoft.com/office/infopath/2007/PartnerControls"/>
    </lcf76f155ced4ddcb4097134ff3c332f>
    <TaxCatchAll xmlns="81c69a29-c92c-46c2-9bbd-f1d113e42c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9B9991806E8047925EE1843F763925" ma:contentTypeVersion="18" ma:contentTypeDescription="Create a new document." ma:contentTypeScope="" ma:versionID="111ec7e599dc3f8f6e7266c78fbaaf1e">
  <xsd:schema xmlns:xsd="http://www.w3.org/2001/XMLSchema" xmlns:xs="http://www.w3.org/2001/XMLSchema" xmlns:p="http://schemas.microsoft.com/office/2006/metadata/properties" xmlns:ns2="a9885185-9422-46fb-b5d8-262d690fc5af" xmlns:ns3="81c69a29-c92c-46c2-9bbd-f1d113e42c53" targetNamespace="http://schemas.microsoft.com/office/2006/metadata/properties" ma:root="true" ma:fieldsID="072b1b92bf96339d9a699e9649793b19" ns2:_="" ns3:_="">
    <xsd:import namespace="a9885185-9422-46fb-b5d8-262d690fc5af"/>
    <xsd:import namespace="81c69a29-c92c-46c2-9bbd-f1d113e42c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85185-9422-46fb-b5d8-262d690fc5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da40afc-c0fd-4d9c-aa3c-0464fc0e6c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69a29-c92c-46c2-9bbd-f1d113e42c5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335bd5e-e9c1-491c-a646-e5c2bb7a506f}" ma:internalName="TaxCatchAll" ma:showField="CatchAllData" ma:web="81c69a29-c92c-46c2-9bbd-f1d113e42c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AC7BC0-F0E7-47F2-ABD0-BF4C8108A3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68BE22-6A61-4086-A2BD-BA76F33C0F27}">
  <ds:schemaRefs>
    <ds:schemaRef ds:uri="81c69a29-c92c-46c2-9bbd-f1d113e42c53"/>
    <ds:schemaRef ds:uri="a9885185-9422-46fb-b5d8-262d690fc5a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2E1C71C-AE0A-4823-A023-154DF68093C2}">
  <ds:schemaRefs>
    <ds:schemaRef ds:uri="81c69a29-c92c-46c2-9bbd-f1d113e42c53"/>
    <ds:schemaRef ds:uri="a9885185-9422-46fb-b5d8-262d690fc5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878</Words>
  <Application>Microsoft Macintosh PowerPoint</Application>
  <PresentationFormat>Widescreen</PresentationFormat>
  <Paragraphs>207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Thank you &amp; Teamwork</vt:lpstr>
      <vt:lpstr>The Results </vt:lpstr>
      <vt:lpstr>Reflections</vt:lpstr>
      <vt:lpstr>How We Will Support Your Child</vt:lpstr>
      <vt:lpstr>How will they work?</vt:lpstr>
      <vt:lpstr>WIN Sessions – The Programme</vt:lpstr>
      <vt:lpstr>Who will be selected and how will I know if my child has been selected?</vt:lpstr>
      <vt:lpstr>How We Will Support You – sjcs.org.uk/revision</vt:lpstr>
      <vt:lpstr>How You Can Help</vt:lpstr>
      <vt:lpstr>Important Dates </vt:lpstr>
      <vt:lpstr>The Year 11 Journey &amp; Events</vt:lpstr>
      <vt:lpstr>The Year 11 bonding trip...</vt:lpstr>
      <vt:lpstr>Y11 Perks &amp; Feel-Good Friday</vt:lpstr>
      <vt:lpstr>Stay Strong &amp; Stay Together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Rooney</dc:creator>
  <cp:lastModifiedBy>C Clark</cp:lastModifiedBy>
  <cp:revision>46</cp:revision>
  <dcterms:created xsi:type="dcterms:W3CDTF">2022-10-12T19:05:47Z</dcterms:created>
  <dcterms:modified xsi:type="dcterms:W3CDTF">2024-10-15T10:56:53Z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0x010100409B9991806E8047925EE1843F763925</vt:lpwstr>
  </property>
  <property fmtid="{D5CDD505-2E9C-101B-9397-08002B2CF9AE}" pid="3" name="MediaServiceImageTags">
    <vt:lpwstr/>
  </property>
</Properties>
</file>