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63" r:id="rId5"/>
    <p:sldId id="501" r:id="rId6"/>
    <p:sldId id="492" r:id="rId7"/>
    <p:sldId id="496" r:id="rId8"/>
    <p:sldId id="498" r:id="rId9"/>
    <p:sldId id="482" r:id="rId10"/>
    <p:sldId id="477" r:id="rId11"/>
    <p:sldId id="499" r:id="rId12"/>
    <p:sldId id="481" r:id="rId13"/>
    <p:sldId id="483" r:id="rId14"/>
    <p:sldId id="476" r:id="rId15"/>
    <p:sldId id="491" r:id="rId16"/>
    <p:sldId id="497" r:id="rId17"/>
    <p:sldId id="484" r:id="rId18"/>
    <p:sldId id="487" r:id="rId19"/>
    <p:sldId id="436" r:id="rId20"/>
    <p:sldId id="419" r:id="rId21"/>
    <p:sldId id="416" r:id="rId22"/>
    <p:sldId id="417" r:id="rId23"/>
    <p:sldId id="911" r:id="rId24"/>
    <p:sldId id="488" r:id="rId25"/>
    <p:sldId id="502" r:id="rId26"/>
    <p:sldId id="489" r:id="rId27"/>
    <p:sldId id="503" r:id="rId28"/>
    <p:sldId id="418" r:id="rId29"/>
    <p:sldId id="425" r:id="rId30"/>
    <p:sldId id="486" r:id="rId31"/>
    <p:sldId id="910" r:id="rId32"/>
    <p:sldId id="420" r:id="rId33"/>
    <p:sldId id="422" r:id="rId34"/>
    <p:sldId id="423" r:id="rId35"/>
    <p:sldId id="434" r:id="rId36"/>
    <p:sldId id="435" r:id="rId37"/>
    <p:sldId id="478" r:id="rId38"/>
    <p:sldId id="426" r:id="rId39"/>
    <p:sldId id="500" r:id="rId40"/>
    <p:sldId id="431" r:id="rId41"/>
    <p:sldId id="440" r:id="rId42"/>
    <p:sldId id="4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662" autoAdjust="0"/>
  </p:normalViewPr>
  <p:slideViewPr>
    <p:cSldViewPr snapToGrid="0" snapToObjects="1">
      <p:cViewPr varScale="1">
        <p:scale>
          <a:sx n="85" d="100"/>
          <a:sy n="85" d="100"/>
        </p:scale>
        <p:origin x="149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386AF-F4DD-4533-AFFC-AC08B2CE3E2C}" type="datetimeFigureOut">
              <a:rPr lang="en-GB" smtClean="0"/>
              <a:t>24/02/2025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EF1C0-2B96-4ACE-9B7F-DE8ABDE3F741}" type="slidenum">
              <a:rPr lang="en-GB" smtClean="0"/>
              <a:t>‹#›</a:t>
            </a:fld>
            <a:endParaRPr lang="en-GB"/>
          </a:p>
        </p:txBody>
      </p:sp>
    </p:spTree>
    <p:extLst>
      <p:ext uri="{BB962C8B-B14F-4D97-AF65-F5344CB8AC3E}">
        <p14:creationId xmlns:p14="http://schemas.microsoft.com/office/powerpoint/2010/main" val="341379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sp.learnaboutwork.ne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overnment/publications/independent-review-of-careers-guidance-in-schools-and-further-education-and-skills-providers/independent-review-of-careers-guidance-in-schools-and-further-education-and-skills-providers#fn:1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mhttps/forms.office.com/e/0r5ymqDAr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9"/>
              </a:spcAft>
            </a:pPr>
            <a:r>
              <a:rPr lang="en-GB" sz="1200" dirty="0">
                <a:latin typeface="Calibri"/>
                <a:ea typeface="Calibri"/>
                <a:cs typeface="Calibri"/>
              </a:rPr>
              <a:t>Good evening, welcome and thank you for coming this evening.</a:t>
            </a:r>
            <a:endParaRPr lang="en-GB" sz="1200" dirty="0">
              <a:latin typeface="Calibri"/>
              <a:ea typeface="Calibri"/>
              <a:cs typeface="Times New Roman"/>
            </a:endParaRPr>
          </a:p>
          <a:p>
            <a:pPr>
              <a:lnSpc>
                <a:spcPct val="114999"/>
              </a:lnSpc>
              <a:spcAft>
                <a:spcPts val="1009"/>
              </a:spcAft>
            </a:pPr>
            <a:r>
              <a:rPr lang="en-GB" sz="1200" dirty="0">
                <a:latin typeface="Calibri"/>
                <a:ea typeface="Calibri"/>
                <a:cs typeface="Calibri"/>
              </a:rPr>
              <a:t>I am Miss Gale, Careers lead Professional at St Joseph's and work alongside Mrs Nobis (assistant head and SLT Careers Lead) and Mrs Kenny, head Yr10/11.</a:t>
            </a:r>
          </a:p>
          <a:p>
            <a:pPr>
              <a:lnSpc>
                <a:spcPct val="114999"/>
              </a:lnSpc>
              <a:spcAft>
                <a:spcPts val="1009"/>
              </a:spcAft>
            </a:pPr>
            <a:br>
              <a:rPr lang="en-GB" sz="1200" dirty="0">
                <a:latin typeface="Calibri"/>
                <a:ea typeface="Calibri"/>
                <a:cs typeface="Calibri"/>
              </a:rPr>
            </a:br>
            <a:r>
              <a:rPr lang="en-GB" sz="1200" dirty="0">
                <a:latin typeface="Calibri"/>
                <a:ea typeface="Calibri"/>
                <a:cs typeface="Calibri"/>
              </a:rPr>
              <a:t>My role in the school is to lead on all things Careers – I am a Level 6 Qualified Careers Advisor, so provide 1:1 Careers, Information, Advice and Guidance meetings for students, as well as </a:t>
            </a:r>
            <a:r>
              <a:rPr lang="en-GB" sz="1200" dirty="0" err="1">
                <a:latin typeface="Calibri"/>
                <a:ea typeface="Calibri"/>
                <a:cs typeface="Calibri"/>
              </a:rPr>
              <a:t>orgnanising</a:t>
            </a:r>
            <a:r>
              <a:rPr lang="en-GB" sz="1200" dirty="0">
                <a:latin typeface="Calibri"/>
                <a:ea typeface="Calibri"/>
                <a:cs typeface="Calibri"/>
              </a:rPr>
              <a:t> &amp; supporting Careers related activities/ workshops throughout the school.  </a:t>
            </a:r>
            <a:br>
              <a:rPr lang="en-GB" dirty="0">
                <a:latin typeface="Calibri"/>
                <a:ea typeface="Calibri"/>
                <a:cs typeface="Calibri"/>
              </a:rPr>
            </a:br>
            <a:r>
              <a:rPr lang="en-GB" dirty="0">
                <a:latin typeface="Arial"/>
                <a:ea typeface="Calibri"/>
                <a:cs typeface="Arial"/>
              </a:rPr>
              <a:t>Drop in: Monday – Friday lunchtimes to ask any quick questions.  </a:t>
            </a:r>
          </a:p>
          <a:p>
            <a:pPr>
              <a:lnSpc>
                <a:spcPct val="114999"/>
              </a:lnSpc>
              <a:spcAft>
                <a:spcPts val="1009"/>
              </a:spcAft>
            </a:pPr>
            <a:r>
              <a:rPr lang="en-GB" dirty="0">
                <a:latin typeface="Arial"/>
                <a:ea typeface="Calibri"/>
                <a:cs typeface="Arial"/>
              </a:rPr>
              <a:t>I have a schedule of 1:1's that I book in- can get very busy.</a:t>
            </a:r>
          </a:p>
          <a:p>
            <a:pPr>
              <a:lnSpc>
                <a:spcPct val="114999"/>
              </a:lnSpc>
              <a:spcAft>
                <a:spcPts val="1009"/>
              </a:spcAft>
            </a:pPr>
            <a:r>
              <a:rPr lang="en-GB" dirty="0">
                <a:latin typeface="Arial"/>
                <a:ea typeface="Calibri"/>
                <a:cs typeface="Arial"/>
              </a:rPr>
              <a:t>We have some amazing online resources for Careers also- which I will remind you about later in this presentation &amp; on handouts.</a:t>
            </a:r>
          </a:p>
          <a:p>
            <a:endParaRPr lang="en-GB" dirty="0"/>
          </a:p>
        </p:txBody>
      </p:sp>
      <p:sp>
        <p:nvSpPr>
          <p:cNvPr id="4" name="Slide Number Placeholder 3"/>
          <p:cNvSpPr>
            <a:spLocks noGrp="1"/>
          </p:cNvSpPr>
          <p:nvPr>
            <p:ph type="sldNum" sz="quarter" idx="5"/>
          </p:nvPr>
        </p:nvSpPr>
        <p:spPr/>
        <p:txBody>
          <a:bodyPr/>
          <a:lstStyle/>
          <a:p>
            <a:fld id="{317EF1C0-2B96-4ACE-9B7F-DE8ABDE3F741}" type="slidenum">
              <a:rPr lang="en-GB" smtClean="0"/>
              <a:t>1</a:t>
            </a:fld>
            <a:endParaRPr lang="en-GB"/>
          </a:p>
        </p:txBody>
      </p:sp>
    </p:spTree>
    <p:extLst>
      <p:ext uri="{BB962C8B-B14F-4D97-AF65-F5344CB8AC3E}">
        <p14:creationId xmlns:p14="http://schemas.microsoft.com/office/powerpoint/2010/main" val="93501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In March/April, 2025  all pupils will have an interview with a local employer.</a:t>
            </a:r>
          </a:p>
          <a:p>
            <a:endParaRPr lang="en-GB" dirty="0"/>
          </a:p>
          <a:p>
            <a:r>
              <a:rPr lang="en-GB" dirty="0">
                <a:latin typeface="Arial"/>
                <a:cs typeface="Arial"/>
              </a:rPr>
              <a:t>The interviewer will be given your completed CV and Covering Letter prior to your interview in whatever state it's handed in to us!</a:t>
            </a:r>
          </a:p>
          <a:p>
            <a:endParaRPr lang="en-GB" dirty="0"/>
          </a:p>
          <a:p>
            <a:r>
              <a:rPr lang="en-GB" dirty="0">
                <a:latin typeface="Arial"/>
                <a:cs typeface="Arial"/>
              </a:rPr>
              <a:t>In previous years pupils have really enjoyed this day….yes it can be really nerve-racking and they can feel nervous, but they gain so much from the experience that the feedback we receive from pupils after the event has been very positive.  It’s such good preparation for job and college interviews in the future.  The interviewers are not there to catch you out.  They will be marking your interview, how you come across, your ability in responding to questions and your general manner and this will be fed back to them, in written form, after the event.</a:t>
            </a:r>
          </a:p>
          <a:p>
            <a:endParaRPr lang="en-GB" dirty="0"/>
          </a:p>
          <a:p>
            <a:r>
              <a:rPr lang="en-GB" dirty="0">
                <a:latin typeface="Arial"/>
                <a:cs typeface="Arial"/>
              </a:rPr>
              <a:t>Here are some photographs of previous mock interview days.  </a:t>
            </a:r>
            <a:br>
              <a:rPr lang="en-GB" dirty="0">
                <a:latin typeface="Arial"/>
                <a:cs typeface="Arial"/>
              </a:rPr>
            </a:br>
            <a:r>
              <a:rPr lang="en-GB" dirty="0">
                <a:latin typeface="Arial"/>
                <a:cs typeface="Arial"/>
              </a:rPr>
              <a:t>Pupils can either attend in smart work clothes or in school uniform.  There is no requirement to go out and buy an outfit!</a:t>
            </a:r>
          </a:p>
          <a:p>
            <a:endParaRPr lang="en-GB" dirty="0"/>
          </a:p>
          <a:p>
            <a:r>
              <a:rPr lang="en-GB" dirty="0">
                <a:latin typeface="Arial"/>
                <a:cs typeface="Arial"/>
              </a:rPr>
              <a:t>2 slides</a:t>
            </a:r>
          </a:p>
        </p:txBody>
      </p:sp>
      <p:sp>
        <p:nvSpPr>
          <p:cNvPr id="4" name="Slide Number Placeholder 3"/>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10</a:t>
            </a:fld>
            <a:endParaRPr lang="en-US">
              <a:solidFill>
                <a:srgbClr val="000000"/>
              </a:solidFill>
            </a:endParaRPr>
          </a:p>
        </p:txBody>
      </p:sp>
    </p:spTree>
    <p:extLst>
      <p:ext uri="{BB962C8B-B14F-4D97-AF65-F5344CB8AC3E}">
        <p14:creationId xmlns:p14="http://schemas.microsoft.com/office/powerpoint/2010/main" val="384177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Students will be given initial feedback on the "mock interview day" regarding their CV, covering letter and interview skills.</a:t>
            </a:r>
            <a:endParaRPr lang="en-GB" dirty="0">
              <a:cs typeface="Arial" charset="0"/>
            </a:endParaRPr>
          </a:p>
          <a:p>
            <a:endParaRPr lang="en-GB" dirty="0">
              <a:cs typeface="Arial"/>
            </a:endParaRPr>
          </a:p>
          <a:p>
            <a:r>
              <a:rPr lang="en-GB" dirty="0">
                <a:latin typeface="Arial"/>
                <a:cs typeface="Arial"/>
              </a:rPr>
              <a:t>Aim is all very positive and give them positive feed back – What they did well, as well as what they can do to be even better.</a:t>
            </a:r>
          </a:p>
          <a:p>
            <a:r>
              <a:rPr lang="en-GB" dirty="0">
                <a:latin typeface="Arial"/>
                <a:cs typeface="Arial"/>
              </a:rPr>
              <a:t>All will be marked and given feedback on their CV, cover letters</a:t>
            </a:r>
            <a:endParaRPr lang="en-GB" dirty="0">
              <a:cs typeface="Arial"/>
            </a:endParaRPr>
          </a:p>
        </p:txBody>
      </p:sp>
      <p:sp>
        <p:nvSpPr>
          <p:cNvPr id="4" name="Slide Number Placeholder 3"/>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11</a:t>
            </a:fld>
            <a:endParaRPr lang="en-US">
              <a:solidFill>
                <a:srgbClr val="000000"/>
              </a:solidFill>
            </a:endParaRPr>
          </a:p>
        </p:txBody>
      </p:sp>
    </p:spTree>
    <p:extLst>
      <p:ext uri="{BB962C8B-B14F-4D97-AF65-F5344CB8AC3E}">
        <p14:creationId xmlns:p14="http://schemas.microsoft.com/office/powerpoint/2010/main" val="296134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Our launch happens now and for all students in school, through PSHE, starting fully now! </a:t>
            </a:r>
            <a:br>
              <a:rPr lang="en-GB" dirty="0">
                <a:latin typeface="Arial"/>
                <a:cs typeface="Arial"/>
              </a:rPr>
            </a:br>
            <a:r>
              <a:rPr lang="en-GB" dirty="0">
                <a:latin typeface="Arial"/>
                <a:cs typeface="Arial"/>
              </a:rPr>
              <a:t>Don't let them think I've got ages before the deadline – as places are difficult to get and competitive! If they wait – They WILL miss out!  We don't want that!!</a:t>
            </a:r>
          </a:p>
          <a:p>
            <a:endParaRPr lang="en-GB" dirty="0">
              <a:cs typeface="Arial"/>
            </a:endParaRPr>
          </a:p>
          <a:p>
            <a:endParaRPr lang="en-GB" dirty="0">
              <a:cs typeface="Arial" charset="0"/>
            </a:endParaRPr>
          </a:p>
          <a:p>
            <a:endParaRPr lang="en-GB">
              <a:cs typeface="Arial" charset="0"/>
            </a:endParaRPr>
          </a:p>
          <a:p>
            <a:r>
              <a:rPr lang="en-GB" dirty="0">
                <a:latin typeface="Arial"/>
                <a:cs typeface="Arial"/>
              </a:rPr>
              <a:t>Pupils will learn more about the new LINK2+ WEX database we will be using and the process, as well as how to approach an employer for WEX, via their PSHE and tutors; parents will be updated accordingly via school comms.</a:t>
            </a: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12</a:t>
            </a:fld>
            <a:endParaRPr lang="en-US"/>
          </a:p>
        </p:txBody>
      </p:sp>
    </p:spTree>
    <p:extLst>
      <p:ext uri="{BB962C8B-B14F-4D97-AF65-F5344CB8AC3E}">
        <p14:creationId xmlns:p14="http://schemas.microsoft.com/office/powerpoint/2010/main" val="190804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9DD8-9B34-C385-88D7-513A5B33A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F5DE8-16E6-470B-2D46-6E37DEEDF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6B990-C37B-0970-ECD4-411C7376E4EA}"/>
              </a:ext>
            </a:extLst>
          </p:cNvPr>
          <p:cNvSpPr>
            <a:spLocks noGrp="1"/>
          </p:cNvSpPr>
          <p:nvPr>
            <p:ph type="body" idx="1"/>
          </p:nvPr>
        </p:nvSpPr>
        <p:spPr/>
        <p:txBody>
          <a:bodyPr/>
          <a:lstStyle/>
          <a:p>
            <a:r>
              <a:rPr lang="en-GB" dirty="0">
                <a:latin typeface="Arial"/>
                <a:cs typeface="Arial"/>
              </a:rPr>
              <a:t>Our launch happens now and for all students in school, through PSHE, starting fully now! </a:t>
            </a:r>
            <a:br>
              <a:rPr lang="en-GB" dirty="0">
                <a:latin typeface="Arial"/>
                <a:cs typeface="Arial"/>
              </a:rPr>
            </a:br>
            <a:r>
              <a:rPr lang="en-GB" dirty="0">
                <a:latin typeface="Arial"/>
                <a:cs typeface="Arial"/>
              </a:rPr>
              <a:t>Don't let them think I've got ages before the deadline – as places are difficult to get and </a:t>
            </a:r>
            <a:r>
              <a:rPr lang="en-GB" dirty="0" err="1">
                <a:latin typeface="Arial"/>
                <a:cs typeface="Arial"/>
              </a:rPr>
              <a:t>competetive</a:t>
            </a:r>
            <a:r>
              <a:rPr lang="en-GB" dirty="0">
                <a:latin typeface="Arial"/>
                <a:cs typeface="Arial"/>
              </a:rPr>
              <a:t>! If they wait – They WILL miss out!  We don't want that!!</a:t>
            </a:r>
          </a:p>
          <a:p>
            <a:endParaRPr lang="en-GB" dirty="0">
              <a:cs typeface="Arial"/>
            </a:endParaRPr>
          </a:p>
          <a:p>
            <a:endParaRPr lang="en-GB" dirty="0">
              <a:cs typeface="Arial" charset="0"/>
            </a:endParaRPr>
          </a:p>
          <a:p>
            <a:endParaRPr lang="en-GB" dirty="0">
              <a:cs typeface="Arial" charset="0"/>
            </a:endParaRPr>
          </a:p>
          <a:p>
            <a:r>
              <a:rPr lang="en-GB" dirty="0">
                <a:latin typeface="Arial"/>
                <a:cs typeface="Arial"/>
              </a:rPr>
              <a:t>Pupils will run through the process and what is involved in the "World of Work programme" and how to apply for a placement as well as learn more about the new CWS </a:t>
            </a:r>
            <a:r>
              <a:rPr lang="en-GB" dirty="0" err="1">
                <a:latin typeface="Arial"/>
                <a:cs typeface="Arial"/>
              </a:rPr>
              <a:t>Grofar</a:t>
            </a:r>
            <a:r>
              <a:rPr lang="en-GB" dirty="0">
                <a:latin typeface="Arial"/>
                <a:cs typeface="Arial"/>
              </a:rPr>
              <a:t> database we will be using.</a:t>
            </a:r>
          </a:p>
        </p:txBody>
      </p:sp>
      <p:sp>
        <p:nvSpPr>
          <p:cNvPr id="4" name="Slide Number Placeholder 3">
            <a:extLst>
              <a:ext uri="{FF2B5EF4-FFF2-40B4-BE49-F238E27FC236}">
                <a16:creationId xmlns:a16="http://schemas.microsoft.com/office/drawing/2014/main" id="{D9EE7612-CD1A-09EE-0EAE-08D7A0C6E969}"/>
              </a:ext>
            </a:extLst>
          </p:cNvPr>
          <p:cNvSpPr>
            <a:spLocks noGrp="1"/>
          </p:cNvSpPr>
          <p:nvPr>
            <p:ph type="sldNum" sz="quarter" idx="5"/>
          </p:nvPr>
        </p:nvSpPr>
        <p:spPr/>
        <p:txBody>
          <a:bodyPr/>
          <a:lstStyle/>
          <a:p>
            <a:pPr>
              <a:defRPr/>
            </a:pPr>
            <a:fld id="{E7674765-2CD5-4DD7-9EFC-59777C41FCC3}" type="slidenum">
              <a:rPr lang="en-US" smtClean="0"/>
              <a:pPr>
                <a:defRPr/>
              </a:pPr>
              <a:t>13</a:t>
            </a:fld>
            <a:endParaRPr lang="en-US"/>
          </a:p>
        </p:txBody>
      </p:sp>
    </p:spTree>
    <p:extLst>
      <p:ext uri="{BB962C8B-B14F-4D97-AF65-F5344CB8AC3E}">
        <p14:creationId xmlns:p14="http://schemas.microsoft.com/office/powerpoint/2010/main" val="411518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Work experience will then be delivered between 23rd and 27th June 2025, where we really encourage every pupil to go out and find a placement. </a:t>
            </a:r>
            <a:br>
              <a:rPr lang="en-GB" dirty="0">
                <a:latin typeface="Arial"/>
                <a:cs typeface="Arial"/>
              </a:rPr>
            </a:br>
            <a:endParaRPr lang="en-GB" dirty="0">
              <a:cs typeface="Arial" charset="0"/>
            </a:endParaRPr>
          </a:p>
          <a:p>
            <a:r>
              <a:rPr lang="en-GB" dirty="0">
                <a:latin typeface="Arial"/>
                <a:cs typeface="Arial"/>
              </a:rPr>
              <a:t>It doesn’t necessarily need to be within the sector they wish to work in, as sometimes there can be restrictions around confidentiality, safeguarding and age.  </a:t>
            </a:r>
            <a:br>
              <a:rPr lang="en-GB" dirty="0">
                <a:latin typeface="Arial"/>
                <a:cs typeface="Arial"/>
              </a:rPr>
            </a:br>
            <a:br>
              <a:rPr lang="en-GB" dirty="0">
                <a:latin typeface="Arial"/>
                <a:cs typeface="Arial"/>
              </a:rPr>
            </a:br>
            <a:r>
              <a:rPr lang="en-GB" dirty="0">
                <a:latin typeface="Arial"/>
                <a:cs typeface="Arial"/>
              </a:rPr>
              <a:t>Work experience is exactly what it says on the tin!  It is about the experience of being in the workplace and understanding the importance of skills they can take, learn and develop new ones!  </a:t>
            </a:r>
            <a:endParaRPr lang="en-GB" dirty="0">
              <a:cs typeface="Arial"/>
            </a:endParaRPr>
          </a:p>
          <a:p>
            <a:r>
              <a:rPr lang="en-GB" dirty="0">
                <a:latin typeface="Arial"/>
                <a:cs typeface="Arial"/>
              </a:rPr>
              <a:t>We certainly notice how some pupils absolutely flourish and mature in their new environment.</a:t>
            </a:r>
          </a:p>
          <a:p>
            <a:endParaRPr lang="en-GB" dirty="0"/>
          </a:p>
        </p:txBody>
      </p:sp>
      <p:sp>
        <p:nvSpPr>
          <p:cNvPr id="4" name="Slide Number Placeholder 3"/>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14</a:t>
            </a:fld>
            <a:endParaRPr lang="en-US">
              <a:solidFill>
                <a:srgbClr val="000000"/>
              </a:solidFill>
            </a:endParaRPr>
          </a:p>
        </p:txBody>
      </p:sp>
    </p:spTree>
    <p:extLst>
      <p:ext uri="{BB962C8B-B14F-4D97-AF65-F5344CB8AC3E}">
        <p14:creationId xmlns:p14="http://schemas.microsoft.com/office/powerpoint/2010/main" val="322631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latin typeface="Arial"/>
                <a:cs typeface="Arial"/>
              </a:rPr>
              <a:t>Why do work experience?</a:t>
            </a:r>
          </a:p>
          <a:p>
            <a:pPr>
              <a:spcBef>
                <a:spcPct val="20000"/>
              </a:spcBef>
            </a:pPr>
            <a:endParaRPr lang="en-GB" dirty="0">
              <a:latin typeface="Arial"/>
              <a:cs typeface="Arial"/>
            </a:endParaRPr>
          </a:p>
          <a:p>
            <a:pPr>
              <a:spcBef>
                <a:spcPct val="20000"/>
              </a:spcBef>
            </a:pPr>
            <a:r>
              <a:rPr lang="en-GB" dirty="0">
                <a:latin typeface="Arial"/>
                <a:cs typeface="Arial"/>
              </a:rPr>
              <a:t>Work experience:</a:t>
            </a:r>
            <a:endParaRPr lang="en-US" dirty="0">
              <a:latin typeface="Arial"/>
              <a:cs typeface="Arial"/>
            </a:endParaRPr>
          </a:p>
          <a:p>
            <a:pPr marL="171450" indent="-171450">
              <a:spcBef>
                <a:spcPct val="20000"/>
              </a:spcBef>
              <a:buFont typeface="Arial"/>
              <a:buChar char="•"/>
            </a:pPr>
            <a:r>
              <a:rPr lang="en-GB" dirty="0">
                <a:latin typeface="Arial"/>
                <a:cs typeface="Arial"/>
              </a:rPr>
              <a:t>gives insight into the skills needed for a particular job</a:t>
            </a:r>
            <a:endParaRPr lang="en-US" dirty="0">
              <a:latin typeface="Arial"/>
              <a:cs typeface="Arial"/>
            </a:endParaRPr>
          </a:p>
          <a:p>
            <a:pPr marL="171450" indent="-171450">
              <a:spcBef>
                <a:spcPct val="20000"/>
              </a:spcBef>
              <a:buFont typeface="Arial"/>
              <a:buChar char="•"/>
            </a:pPr>
            <a:r>
              <a:rPr lang="en-GB" dirty="0">
                <a:latin typeface="Arial"/>
                <a:cs typeface="Arial"/>
              </a:rPr>
              <a:t>is an opportunity to test out a job to see if your child really likes it</a:t>
            </a:r>
            <a:endParaRPr lang="en-US" dirty="0">
              <a:latin typeface="Arial"/>
              <a:cs typeface="Arial"/>
            </a:endParaRPr>
          </a:p>
          <a:p>
            <a:pPr marL="171450" indent="-171450">
              <a:spcBef>
                <a:spcPct val="20000"/>
              </a:spcBef>
              <a:buFont typeface="Arial"/>
              <a:buChar char="•"/>
            </a:pPr>
            <a:r>
              <a:rPr lang="en-GB" dirty="0"/>
              <a:t>can broaden their knowledge of jobs they have never considered</a:t>
            </a:r>
            <a:endParaRPr lang="en-US" dirty="0"/>
          </a:p>
          <a:p>
            <a:pPr marL="171450" indent="-171450">
              <a:spcBef>
                <a:spcPct val="20000"/>
              </a:spcBef>
              <a:buFont typeface="Arial"/>
              <a:buChar char="•"/>
            </a:pPr>
            <a:r>
              <a:rPr lang="en-GB" dirty="0">
                <a:latin typeface="Arial"/>
                <a:cs typeface="Arial"/>
              </a:rPr>
              <a:t>will increase their awareness of their own skills and strengths</a:t>
            </a:r>
            <a:endParaRPr lang="en-US" dirty="0">
              <a:latin typeface="Arial"/>
              <a:cs typeface="Arial"/>
            </a:endParaRPr>
          </a:p>
          <a:p>
            <a:pPr marL="171450" indent="-171450">
              <a:spcBef>
                <a:spcPct val="20000"/>
              </a:spcBef>
              <a:buFont typeface="Arial"/>
              <a:buChar char="•"/>
            </a:pPr>
            <a:r>
              <a:rPr lang="en-GB" dirty="0"/>
              <a:t>helps them understand how the subjects they study in school link to certain jobs</a:t>
            </a:r>
            <a:endParaRPr lang="en-US" dirty="0"/>
          </a:p>
          <a:p>
            <a:pPr marL="171450" indent="-171450">
              <a:spcBef>
                <a:spcPct val="20000"/>
              </a:spcBef>
              <a:buFont typeface="Arial"/>
              <a:buChar char="•"/>
            </a:pPr>
            <a:r>
              <a:rPr lang="en-GB" dirty="0"/>
              <a:t>gives insight into what the world of work is really like and employers’ expectations</a:t>
            </a:r>
            <a:endParaRPr lang="en-US" dirty="0"/>
          </a:p>
          <a:p>
            <a:pPr marL="171450" indent="-171450">
              <a:spcBef>
                <a:spcPct val="20000"/>
              </a:spcBef>
              <a:buFont typeface="Arial"/>
              <a:buChar char="•"/>
            </a:pPr>
            <a:r>
              <a:rPr lang="en-GB" dirty="0"/>
              <a:t>can increase their motivation in school</a:t>
            </a:r>
            <a:endParaRPr lang="en-US" dirty="0"/>
          </a:p>
          <a:p>
            <a:pPr marL="171450" indent="-171450">
              <a:spcBef>
                <a:spcPct val="20000"/>
              </a:spcBef>
              <a:buFont typeface="Arial"/>
              <a:buChar char="•"/>
            </a:pPr>
            <a:r>
              <a:rPr lang="en-GB" dirty="0"/>
              <a:t>puts them in contact with potential employers</a:t>
            </a:r>
            <a:endParaRPr lang="en-US" dirty="0"/>
          </a:p>
          <a:p>
            <a:pPr marL="171450" indent="-171450">
              <a:spcBef>
                <a:spcPct val="20000"/>
              </a:spcBef>
              <a:buFont typeface="Arial"/>
              <a:buChar char="•"/>
            </a:pPr>
            <a:r>
              <a:rPr lang="en-GB" dirty="0"/>
              <a:t>can give them useful experience for the CV and provide references</a:t>
            </a:r>
            <a:endParaRPr lang="en-US" dirty="0"/>
          </a:p>
          <a:p>
            <a:pPr marL="171450" indent="-171450">
              <a:spcBef>
                <a:spcPct val="20000"/>
              </a:spcBef>
              <a:buFont typeface="Arial"/>
              <a:buChar char="•"/>
            </a:pPr>
            <a:r>
              <a:rPr lang="en-GB" dirty="0"/>
              <a:t>helps them appreciate the skills needed to succeed in a job</a:t>
            </a: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15</a:t>
            </a:fld>
            <a:endParaRPr lang="en-US"/>
          </a:p>
        </p:txBody>
      </p:sp>
    </p:spTree>
    <p:extLst>
      <p:ext uri="{BB962C8B-B14F-4D97-AF65-F5344CB8AC3E}">
        <p14:creationId xmlns:p14="http://schemas.microsoft.com/office/powerpoint/2010/main" val="266222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Feedback from local employers about pupils who have been on placement.  </a:t>
            </a:r>
            <a:endParaRPr lang="en-US"/>
          </a:p>
          <a:p>
            <a:r>
              <a:rPr lang="en-GB" dirty="0">
                <a:latin typeface="Arial"/>
                <a:cs typeface="Arial"/>
              </a:rPr>
              <a:t>For one young person there was even an offer of employment for the future! (</a:t>
            </a:r>
            <a:r>
              <a:rPr lang="en-GB" b="1" dirty="0">
                <a:latin typeface="Arial"/>
                <a:cs typeface="Arial"/>
              </a:rPr>
              <a:t>Hayball Motorcycles Ltd) cont. Volunteering, reference etc.</a:t>
            </a:r>
            <a:endParaRPr lang="en-GB">
              <a:latin typeface="Arial"/>
              <a:cs typeface="Arial"/>
            </a:endParaRPr>
          </a:p>
          <a:p>
            <a:pPr>
              <a:lnSpc>
                <a:spcPct val="114999"/>
              </a:lnSpc>
              <a:spcBef>
                <a:spcPct val="0"/>
              </a:spcBef>
              <a:spcAft>
                <a:spcPts val="1000"/>
              </a:spcAft>
            </a:pPr>
            <a:r>
              <a:rPr lang="en-GB" b="1" dirty="0">
                <a:latin typeface="Arial"/>
                <a:cs typeface="Arial"/>
              </a:rPr>
              <a:t>Radio station, architects network for future, college applications etc.</a:t>
            </a:r>
            <a:br>
              <a:rPr lang="en-GB" dirty="0">
                <a:latin typeface="Arial"/>
                <a:cs typeface="Arial"/>
              </a:rPr>
            </a:br>
            <a:endParaRPr lang="en-GB" dirty="0">
              <a:latin typeface="Arial"/>
              <a:cs typeface="Arial"/>
            </a:endParaRPr>
          </a:p>
          <a:p>
            <a:r>
              <a:rPr lang="en-GB" dirty="0">
                <a:latin typeface="Arial"/>
                <a:cs typeface="Arial"/>
              </a:rPr>
              <a:t>Having spoken to some Year 11's this week – they were all really positive about their Work Experience and in 1:1's WEX has really helped them to make decisions for the future and get to know themselves- their skills, qualities and areas they wish to develop.</a:t>
            </a: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16</a:t>
            </a:fld>
            <a:endParaRPr lang="en-US"/>
          </a:p>
        </p:txBody>
      </p:sp>
    </p:spTree>
    <p:extLst>
      <p:ext uri="{BB962C8B-B14F-4D97-AF65-F5344CB8AC3E}">
        <p14:creationId xmlns:p14="http://schemas.microsoft.com/office/powerpoint/2010/main" val="3779096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I shall now cover the Work Experience Placement and how it is run at St Josephs.</a:t>
            </a:r>
            <a:endParaRPr lang="en-GB" dirty="0"/>
          </a:p>
          <a:p>
            <a:endParaRPr lang="en-GB" dirty="0">
              <a:latin typeface="Arial"/>
              <a:cs typeface="Arial"/>
            </a:endParaRPr>
          </a:p>
          <a:p>
            <a:r>
              <a:rPr lang="en-GB" dirty="0">
                <a:latin typeface="Arial"/>
                <a:cs typeface="Arial"/>
              </a:rPr>
              <a:t>There</a:t>
            </a:r>
            <a:r>
              <a:rPr lang="en-GB" baseline="0" dirty="0">
                <a:latin typeface="Arial"/>
                <a:cs typeface="Arial"/>
              </a:rPr>
              <a:t> is a charge for WEX placements</a:t>
            </a:r>
            <a:r>
              <a:rPr lang="en-GB" dirty="0">
                <a:latin typeface="Arial"/>
                <a:cs typeface="Arial"/>
              </a:rPr>
              <a:t>, which this year is £28.</a:t>
            </a:r>
          </a:p>
          <a:p>
            <a:r>
              <a:rPr lang="en-GB" baseline="0" dirty="0">
                <a:latin typeface="Arial"/>
                <a:cs typeface="Arial"/>
              </a:rPr>
              <a:t>This amount </a:t>
            </a:r>
            <a:r>
              <a:rPr lang="en-GB" dirty="0">
                <a:latin typeface="Arial"/>
                <a:cs typeface="Arial"/>
              </a:rPr>
              <a:t>covers </a:t>
            </a:r>
            <a:r>
              <a:rPr lang="en-GB" baseline="0" dirty="0">
                <a:latin typeface="Arial"/>
                <a:cs typeface="Arial"/>
              </a:rPr>
              <a:t>the </a:t>
            </a:r>
            <a:r>
              <a:rPr lang="en-GB" dirty="0">
                <a:latin typeface="Arial"/>
                <a:cs typeface="Arial"/>
              </a:rPr>
              <a:t>costs for SWEP</a:t>
            </a:r>
            <a:r>
              <a:rPr lang="en-GB" baseline="0" dirty="0">
                <a:latin typeface="Arial"/>
                <a:cs typeface="Arial"/>
              </a:rPr>
              <a:t> </a:t>
            </a:r>
            <a:r>
              <a:rPr lang="en-GB" dirty="0">
                <a:latin typeface="Arial"/>
                <a:cs typeface="Arial"/>
              </a:rPr>
              <a:t>(Somerset/Southwest Work Experience Partnership) to</a:t>
            </a:r>
            <a:r>
              <a:rPr lang="en-GB" baseline="0" dirty="0">
                <a:latin typeface="Arial"/>
                <a:cs typeface="Arial"/>
              </a:rPr>
              <a:t> </a:t>
            </a:r>
            <a:r>
              <a:rPr lang="en-GB" dirty="0">
                <a:latin typeface="Arial"/>
                <a:cs typeface="Arial"/>
              </a:rPr>
              <a:t>do vital health and safety and employment checks, to ensure we have all the relevant information for the placement and that it is appropriately "risk assessed" as well as access to WEX support.  </a:t>
            </a:r>
            <a:br>
              <a:rPr lang="en-GB" dirty="0">
                <a:latin typeface="Arial"/>
                <a:cs typeface="Arial"/>
              </a:rPr>
            </a:br>
            <a:r>
              <a:rPr lang="en-GB" dirty="0">
                <a:latin typeface="Arial"/>
                <a:cs typeface="Arial"/>
              </a:rPr>
              <a:t>This ensures</a:t>
            </a:r>
            <a:r>
              <a:rPr lang="en-GB" baseline="0" dirty="0">
                <a:latin typeface="Arial"/>
                <a:cs typeface="Arial"/>
              </a:rPr>
              <a:t> that your children are safe at their placement.</a:t>
            </a:r>
            <a:endParaRPr lang="en-GB" dirty="0"/>
          </a:p>
          <a:p>
            <a:endParaRPr lang="en-GB" dirty="0">
              <a:latin typeface="Arial"/>
              <a:cs typeface="Arial"/>
            </a:endParaRPr>
          </a:p>
          <a:p>
            <a:r>
              <a:rPr lang="en-GB" dirty="0">
                <a:latin typeface="Arial"/>
                <a:cs typeface="Arial"/>
              </a:rPr>
              <a:t>However, we do not want there to be any </a:t>
            </a:r>
            <a:r>
              <a:rPr lang="en-GB" baseline="0" dirty="0">
                <a:latin typeface="Arial"/>
                <a:cs typeface="Arial"/>
              </a:rPr>
              <a:t>financial barriers preventing any of our pupils taking up a placement.</a:t>
            </a:r>
            <a:r>
              <a:rPr lang="en-GB" dirty="0">
                <a:latin typeface="Arial"/>
                <a:cs typeface="Arial"/>
              </a:rPr>
              <a:t> </a:t>
            </a:r>
            <a:r>
              <a:rPr lang="en-GB" baseline="0" dirty="0">
                <a:latin typeface="Arial"/>
                <a:cs typeface="Arial"/>
              </a:rPr>
              <a:t> If you would like to discuss this further then please speak to </a:t>
            </a:r>
            <a:r>
              <a:rPr lang="en-GB" dirty="0">
                <a:latin typeface="Arial"/>
                <a:cs typeface="Arial"/>
              </a:rPr>
              <a:t>me, Miss Gale, </a:t>
            </a:r>
            <a:r>
              <a:rPr lang="en-GB" baseline="0" dirty="0">
                <a:latin typeface="Arial"/>
                <a:cs typeface="Arial"/>
              </a:rPr>
              <a:t>in the first instance as there maybe financial support available.</a:t>
            </a:r>
            <a:r>
              <a:rPr lang="en-GB" dirty="0">
                <a:latin typeface="Arial"/>
                <a:cs typeface="Arial"/>
              </a:rPr>
              <a:t> </a:t>
            </a:r>
            <a:r>
              <a:rPr lang="en-GB" baseline="0" dirty="0">
                <a:latin typeface="Arial"/>
                <a:cs typeface="Arial"/>
              </a:rPr>
              <a:t> </a:t>
            </a:r>
            <a:r>
              <a:rPr lang="en-GB" dirty="0">
                <a:latin typeface="Arial"/>
                <a:cs typeface="Arial"/>
              </a:rPr>
              <a:t>My </a:t>
            </a:r>
            <a:r>
              <a:rPr lang="en-GB" baseline="0" dirty="0">
                <a:latin typeface="Arial"/>
                <a:cs typeface="Arial"/>
              </a:rPr>
              <a:t>details will be shown at the end of this presentation</a:t>
            </a:r>
            <a:r>
              <a:rPr lang="en-GB" dirty="0">
                <a:latin typeface="Arial"/>
                <a:cs typeface="Arial"/>
              </a:rPr>
              <a:t>.</a:t>
            </a:r>
            <a:endParaRPr lang="en-GB" baseline="0" dirty="0">
              <a:latin typeface="Arial"/>
              <a:cs typeface="Arial"/>
            </a:endParaRPr>
          </a:p>
          <a:p>
            <a:r>
              <a:rPr lang="en-GB" baseline="0" dirty="0">
                <a:latin typeface="Arial"/>
                <a:cs typeface="Arial"/>
              </a:rPr>
              <a:t>Payment for WEX must be made when your son or daughter hands in the pink form which tells that school who the placement is with.</a:t>
            </a:r>
          </a:p>
          <a:p>
            <a:r>
              <a:rPr lang="en-GB" dirty="0">
                <a:latin typeface="Arial"/>
                <a:cs typeface="Arial"/>
              </a:rPr>
              <a:t>This year, we are using a new provider for these checks and luckily, while most things are going up – we have managed to reduce this cost and there are no additional out of area costings, as we have had previously.</a:t>
            </a: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17</a:t>
            </a:fld>
            <a:endParaRPr lang="en-US"/>
          </a:p>
        </p:txBody>
      </p:sp>
    </p:spTree>
    <p:extLst>
      <p:ext uri="{BB962C8B-B14F-4D97-AF65-F5344CB8AC3E}">
        <p14:creationId xmlns:p14="http://schemas.microsoft.com/office/powerpoint/2010/main" val="177431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GB" b="1" u="sng">
                <a:latin typeface="Arial"/>
                <a:cs typeface="Arial"/>
              </a:rPr>
              <a:t>How to apply?</a:t>
            </a:r>
            <a:br>
              <a:rPr lang="en-GB" b="1" u="sng">
                <a:latin typeface="Arial"/>
                <a:cs typeface="Arial"/>
              </a:rPr>
            </a:br>
            <a:endParaRPr lang="en-GB" u="sng">
              <a:latin typeface="Arial"/>
              <a:cs typeface="Arial"/>
            </a:endParaRPr>
          </a:p>
          <a:p>
            <a:pPr marL="171450" indent="-171450">
              <a:spcBef>
                <a:spcPct val="20000"/>
              </a:spcBef>
              <a:buFont typeface="Arial"/>
              <a:buChar char="•"/>
            </a:pPr>
            <a:r>
              <a:rPr lang="en-GB">
                <a:latin typeface="Arial"/>
                <a:cs typeface="Arial"/>
              </a:rPr>
              <a:t>Find an employer</a:t>
            </a:r>
            <a:endParaRPr lang="en-US">
              <a:latin typeface="Arial"/>
              <a:cs typeface="Arial"/>
            </a:endParaRPr>
          </a:p>
          <a:p>
            <a:pPr marL="171450" indent="-171450">
              <a:spcBef>
                <a:spcPct val="20000"/>
              </a:spcBef>
              <a:buFont typeface="Arial"/>
              <a:buChar char="•"/>
            </a:pPr>
            <a:r>
              <a:rPr lang="en-GB"/>
              <a:t>Make contact</a:t>
            </a:r>
            <a:endParaRPr lang="en-US"/>
          </a:p>
          <a:p>
            <a:pPr marL="171450" indent="-171450">
              <a:spcBef>
                <a:spcPct val="20000"/>
              </a:spcBef>
              <a:buFont typeface="Arial"/>
              <a:buChar char="•"/>
            </a:pPr>
            <a:r>
              <a:rPr lang="en-GB">
                <a:latin typeface="Arial"/>
                <a:cs typeface="Arial"/>
              </a:rPr>
              <a:t>Pink Forms - The pink form (pink purely for an admin ease!  These can be photocopied in any colour you wish!).  This will need to be completed by you the parent/carer the pupil and the employer where your son or daughter is doing their placement.</a:t>
            </a: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18</a:t>
            </a:fld>
            <a:endParaRPr lang="en-US"/>
          </a:p>
        </p:txBody>
      </p:sp>
    </p:spTree>
    <p:extLst>
      <p:ext uri="{BB962C8B-B14F-4D97-AF65-F5344CB8AC3E}">
        <p14:creationId xmlns:p14="http://schemas.microsoft.com/office/powerpoint/2010/main" val="78245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62" indent="-173062">
              <a:buFont typeface="Arial" panose="020B0604020202020204" pitchFamily="34" charset="0"/>
              <a:buChar char="•"/>
            </a:pPr>
            <a:r>
              <a:rPr lang="en-GB"/>
              <a:t>The first thing you need to do is think carefully about where you would like to do your work</a:t>
            </a:r>
            <a:r>
              <a:rPr lang="en-GB" baseline="0"/>
              <a:t> experience.  Some of you have some ideas and that’s great.  If you are stuck and need some help please arrange to see me through Mrs. Fenwick.  I will also signpost you to some useful websites that will help generate ideas.</a:t>
            </a:r>
          </a:p>
          <a:p>
            <a:pPr marL="173062" indent="-173062">
              <a:buFont typeface="Arial" panose="020B0604020202020204" pitchFamily="34" charset="0"/>
              <a:buChar char="•"/>
            </a:pPr>
            <a:r>
              <a:rPr lang="en-GB" baseline="0"/>
              <a:t>We encourage you to contact businesses directly.  Do some research!  Find out who does digital marketing, cyber security, carpentry, engineering locally, or even a bit further afield.  In your booklets are clear guidelines about how to access CSW’s database to search for placements within our catchment area.  This can be used alongside proactively looking for your own placement.  Most people get jobs by networking so use this as a way to find work experience too.  </a:t>
            </a:r>
          </a:p>
          <a:p>
            <a:pPr marL="173062" indent="-173062">
              <a:buFont typeface="Arial" panose="020B0604020202020204" pitchFamily="34" charset="0"/>
              <a:buChar char="•"/>
            </a:pPr>
            <a:r>
              <a:rPr lang="en-GB" baseline="0"/>
              <a:t>This is for Mum’s, Dad’s and Carer’s – by all means help and encourage but please do not do the work for them.  Finding a job IS HARD and they will not learn if you do it all for them….believe me…..I’ve been there!  Then they come back and say “I never wanted to do that anyway….it was boring….”.  Encourage your son or daughter to be proactive.</a:t>
            </a:r>
          </a:p>
          <a:p>
            <a:pPr marL="173062" indent="-173062">
              <a:buFont typeface="Arial" panose="020B0604020202020204" pitchFamily="34" charset="0"/>
              <a:buChar char="•"/>
            </a:pPr>
            <a:r>
              <a:rPr lang="en-GB" baseline="0"/>
              <a:t>Not all plumbers work independently……the NHS employ plumbers, Wiltshire Council employ electrical technicians…….think a bit wider…….</a:t>
            </a:r>
          </a:p>
          <a:p>
            <a:pPr marL="173062" indent="-173062">
              <a:buFont typeface="Arial" panose="020B0604020202020204" pitchFamily="34" charset="0"/>
              <a:buChar char="•"/>
            </a:pPr>
            <a:endParaRPr lang="en-GB" baseline="0"/>
          </a:p>
          <a:p>
            <a:pPr marL="173062" indent="-173062">
              <a:buFont typeface="Arial" panose="020B0604020202020204" pitchFamily="34" charset="0"/>
              <a:buChar char="•"/>
            </a:pPr>
            <a:endParaRPr lang="en-GB" baseline="0"/>
          </a:p>
          <a:p>
            <a:pPr marL="173062" indent="-173062">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19</a:t>
            </a:fld>
            <a:endParaRPr lang="en-US"/>
          </a:p>
        </p:txBody>
      </p:sp>
    </p:spTree>
    <p:extLst>
      <p:ext uri="{BB962C8B-B14F-4D97-AF65-F5344CB8AC3E}">
        <p14:creationId xmlns:p14="http://schemas.microsoft.com/office/powerpoint/2010/main" val="212525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D23C-45D7-5EC8-1F4D-EBE51AF36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A7654-27BA-8FCC-71A8-2857A8089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DAA42-0CD3-13E2-1948-74A42C3FF6AA}"/>
              </a:ext>
            </a:extLst>
          </p:cNvPr>
          <p:cNvSpPr>
            <a:spLocks noGrp="1"/>
          </p:cNvSpPr>
          <p:nvPr>
            <p:ph type="body" idx="1"/>
          </p:nvPr>
        </p:nvSpPr>
        <p:spPr/>
        <p:txBody>
          <a:bodyPr/>
          <a:lstStyle/>
          <a:p>
            <a:r>
              <a:rPr lang="en-GB" dirty="0">
                <a:latin typeface="Arial"/>
                <a:cs typeface="Arial"/>
              </a:rPr>
              <a:t>This evening we will:</a:t>
            </a:r>
            <a:br>
              <a:rPr lang="en-GB" dirty="0">
                <a:latin typeface="Arial"/>
                <a:cs typeface="Arial"/>
              </a:rPr>
            </a:br>
            <a:r>
              <a:rPr lang="en-GB" dirty="0">
                <a:latin typeface="Arial"/>
                <a:cs typeface="Arial"/>
              </a:rPr>
              <a:t>Look at the World of work Programme</a:t>
            </a:r>
          </a:p>
          <a:p>
            <a:r>
              <a:rPr lang="en-GB" dirty="0"/>
              <a:t>Find out why work experience is so important</a:t>
            </a:r>
          </a:p>
          <a:p>
            <a:r>
              <a:rPr lang="en-GB" dirty="0"/>
              <a:t>and</a:t>
            </a:r>
          </a:p>
          <a:p>
            <a:r>
              <a:rPr lang="en-GB" dirty="0"/>
              <a:t>What</a:t>
            </a:r>
            <a:r>
              <a:rPr lang="en-GB" baseline="0" dirty="0"/>
              <a:t> you and your son or daughter needs to do next.</a:t>
            </a:r>
            <a:endParaRPr lang="en-GB" dirty="0"/>
          </a:p>
          <a:p>
            <a:endParaRPr lang="en-GB" dirty="0"/>
          </a:p>
        </p:txBody>
      </p:sp>
      <p:sp>
        <p:nvSpPr>
          <p:cNvPr id="4" name="Slide Number Placeholder 3">
            <a:extLst>
              <a:ext uri="{FF2B5EF4-FFF2-40B4-BE49-F238E27FC236}">
                <a16:creationId xmlns:a16="http://schemas.microsoft.com/office/drawing/2014/main" id="{87EFF550-45BA-00B2-A209-8D7E9CECC521}"/>
              </a:ext>
            </a:extLst>
          </p:cNvPr>
          <p:cNvSpPr>
            <a:spLocks noGrp="1"/>
          </p:cNvSpPr>
          <p:nvPr>
            <p:ph type="sldNum" sz="quarter" idx="5"/>
          </p:nvPr>
        </p:nvSpPr>
        <p:spPr/>
        <p:txBody>
          <a:bodyPr/>
          <a:lstStyle/>
          <a:p>
            <a:fld id="{317EF1C0-2B96-4ACE-9B7F-DE8ABDE3F741}" type="slidenum">
              <a:rPr lang="en-GB" smtClean="0"/>
              <a:t>2</a:t>
            </a:fld>
            <a:endParaRPr lang="en-GB"/>
          </a:p>
        </p:txBody>
      </p:sp>
    </p:spTree>
    <p:extLst>
      <p:ext uri="{BB962C8B-B14F-4D97-AF65-F5344CB8AC3E}">
        <p14:creationId xmlns:p14="http://schemas.microsoft.com/office/powerpoint/2010/main" val="3765505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1F79-FEDC-2F23-2B96-646BC4884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562E2-03AB-F13B-197C-CDC41A445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3E10E-D9D4-C70A-229B-D94E6F88AD89}"/>
              </a:ext>
            </a:extLst>
          </p:cNvPr>
          <p:cNvSpPr>
            <a:spLocks noGrp="1"/>
          </p:cNvSpPr>
          <p:nvPr>
            <p:ph type="body" idx="1"/>
          </p:nvPr>
        </p:nvSpPr>
        <p:spPr/>
        <p:txBody>
          <a:bodyPr/>
          <a:lstStyle/>
          <a:p>
            <a:pPr marL="172720" indent="-172720">
              <a:buFont typeface="Arial" panose="020B0604020202020204" pitchFamily="34" charset="0"/>
              <a:buChar char="•"/>
            </a:pPr>
            <a:r>
              <a:rPr lang="en-GB" dirty="0"/>
              <a:t>Could be related to:</a:t>
            </a:r>
            <a:endParaRPr lang="en-US" dirty="0"/>
          </a:p>
          <a:p>
            <a:pPr marL="172720" indent="-172720">
              <a:buFont typeface="Arial" panose="020B0604020202020204" pitchFamily="34" charset="0"/>
              <a:buChar char="•"/>
            </a:pPr>
            <a:r>
              <a:rPr lang="en-GB" dirty="0"/>
              <a:t>Jo/ Career aspiration – what they want to do in future – not always possible age/ GDPR etc.</a:t>
            </a:r>
            <a:endParaRPr lang="en-GB" baseline="0" dirty="0"/>
          </a:p>
          <a:p>
            <a:pPr marL="172720" indent="-172720">
              <a:buFont typeface="Arial" panose="020B0604020202020204" pitchFamily="34" charset="0"/>
              <a:buChar char="•"/>
            </a:pPr>
            <a:r>
              <a:rPr lang="en-GB" dirty="0"/>
              <a:t>Related role – </a:t>
            </a:r>
            <a:r>
              <a:rPr lang="en-GB" dirty="0" err="1"/>
              <a:t>ie</a:t>
            </a:r>
            <a:r>
              <a:rPr lang="en-GB" dirty="0"/>
              <a:t>. Law, can do estate agent- letting; recruitment/ HR – legal elements and process'</a:t>
            </a:r>
            <a:endParaRPr lang="en-GB" baseline="0" dirty="0"/>
          </a:p>
          <a:p>
            <a:pPr marL="172720" indent="-172720">
              <a:buFont typeface="Arial" panose="020B0604020202020204" pitchFamily="34" charset="0"/>
              <a:buChar char="•"/>
            </a:pPr>
            <a:r>
              <a:rPr lang="en-GB" dirty="0"/>
              <a:t>Linked to a subject they enjoy – English – work for a marketing company; or within HR/ contracts; PR; radio/ journalism . . .</a:t>
            </a:r>
          </a:p>
          <a:p>
            <a:pPr marL="172720" indent="-172720">
              <a:buFont typeface="Arial" panose="020B0604020202020204" pitchFamily="34" charset="0"/>
              <a:buChar char="•"/>
            </a:pPr>
            <a:r>
              <a:rPr lang="en-GB" dirty="0"/>
              <a:t>Skills development – need to gain more problem-solving skills, teamwork, communication . . . </a:t>
            </a:r>
          </a:p>
          <a:p>
            <a:pPr marL="172720" indent="-172720">
              <a:buFont typeface="Arial" panose="020B0604020202020204" pitchFamily="34" charset="0"/>
              <a:buChar char="•"/>
            </a:pPr>
            <a:r>
              <a:rPr lang="en-GB" dirty="0"/>
              <a:t>Personal development – confidence, self-esteem, reduced anxiety</a:t>
            </a:r>
          </a:p>
          <a:p>
            <a:pPr marL="172720" indent="-172720">
              <a:buFont typeface="Arial" panose="020B0604020202020204" pitchFamily="34" charset="0"/>
              <a:buChar char="•"/>
            </a:pPr>
            <a:endParaRPr lang="en-GB" dirty="0"/>
          </a:p>
          <a:p>
            <a:pPr marL="172720" indent="-172720">
              <a:buFont typeface="Arial" panose="020B0604020202020204" pitchFamily="34" charset="0"/>
              <a:buChar char="•"/>
            </a:pPr>
            <a:endParaRPr lang="en-GB" dirty="0"/>
          </a:p>
          <a:p>
            <a:pPr marL="173062" indent="-173062">
              <a:buFont typeface="Arial" panose="020B0604020202020204" pitchFamily="34" charset="0"/>
              <a:buChar char="•"/>
            </a:pPr>
            <a:endParaRPr lang="en-GB" dirty="0"/>
          </a:p>
          <a:p>
            <a:pPr marL="173062" indent="-173062">
              <a:buFont typeface="Arial" panose="020B0604020202020204" pitchFamily="34" charset="0"/>
              <a:buChar char="•"/>
            </a:pPr>
            <a:endParaRPr lang="en-GB" dirty="0"/>
          </a:p>
          <a:p>
            <a:pPr marL="173062" indent="-173062">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2794A757-0B01-D6B9-CE69-CB1095FDD755}"/>
              </a:ext>
            </a:extLst>
          </p:cNvPr>
          <p:cNvSpPr>
            <a:spLocks noGrp="1"/>
          </p:cNvSpPr>
          <p:nvPr>
            <p:ph type="sldNum" sz="quarter" idx="10"/>
          </p:nvPr>
        </p:nvSpPr>
        <p:spPr/>
        <p:txBody>
          <a:bodyPr/>
          <a:lstStyle/>
          <a:p>
            <a:pPr>
              <a:defRPr/>
            </a:pPr>
            <a:fld id="{E7674765-2CD5-4DD7-9EFC-59777C41FCC3}" type="slidenum">
              <a:rPr lang="en-US" smtClean="0"/>
              <a:pPr>
                <a:defRPr/>
              </a:pPr>
              <a:t>20</a:t>
            </a:fld>
            <a:endParaRPr lang="en-US"/>
          </a:p>
        </p:txBody>
      </p:sp>
    </p:spTree>
    <p:extLst>
      <p:ext uri="{BB962C8B-B14F-4D97-AF65-F5344CB8AC3E}">
        <p14:creationId xmlns:p14="http://schemas.microsoft.com/office/powerpoint/2010/main" val="1130395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GB" sz="1800" kern="1400" dirty="0">
                <a:solidFill>
                  <a:srgbClr val="141714"/>
                </a:solidFill>
                <a:latin typeface="Rambla"/>
                <a:ea typeface="Times New Roman" panose="02020603050405020304" pitchFamily="18" charset="0"/>
              </a:rPr>
              <a:t>As a brief overview: SWEP are our WEX providers who do the Health &amp; Safety Checks.</a:t>
            </a:r>
            <a:endParaRPr lang="en-GB" sz="1800" kern="1400" dirty="0">
              <a:solidFill>
                <a:srgbClr val="008000"/>
              </a:solidFill>
              <a:latin typeface="Arial" panose="020B0604020202020204" pitchFamily="34" charset="0"/>
              <a:ea typeface="Times New Roman" panose="02020603050405020304" pitchFamily="18" charset="0"/>
              <a:cs typeface="Arial" panose="020B0604020202020204" pitchFamily="34" charset="0"/>
            </a:endParaRPr>
          </a:p>
          <a:p>
            <a:pPr defTabSz="922995">
              <a:defRPr/>
            </a:pPr>
            <a:r>
              <a:rPr lang="en-GB" sz="1800" kern="1400" dirty="0">
                <a:solidFill>
                  <a:srgbClr val="141714"/>
                </a:solidFill>
                <a:latin typeface="Rambla"/>
                <a:ea typeface="Times New Roman" panose="02020603050405020304" pitchFamily="18" charset="0"/>
              </a:rPr>
              <a:t>They have a database, called Link2+ - where pupils can access employers who have supported WEX placements in the past.  Not </a:t>
            </a:r>
            <a:r>
              <a:rPr lang="en-GB" sz="1800" kern="1400" dirty="0" err="1">
                <a:solidFill>
                  <a:srgbClr val="141714"/>
                </a:solidFill>
                <a:latin typeface="Rambla"/>
                <a:ea typeface="Times New Roman" panose="02020603050405020304" pitchFamily="18" charset="0"/>
              </a:rPr>
              <a:t>definative</a:t>
            </a:r>
            <a:r>
              <a:rPr lang="en-GB" sz="1800" kern="1400" dirty="0">
                <a:solidFill>
                  <a:srgbClr val="141714"/>
                </a:solidFill>
                <a:latin typeface="Rambla"/>
                <a:ea typeface="Times New Roman" panose="02020603050405020304" pitchFamily="18" charset="0"/>
              </a:rPr>
              <a:t>, but a good starting point and where all placements will be finally logged/ input.</a:t>
            </a:r>
            <a:endParaRPr lang="en-GB" sz="1800" kern="1400" dirty="0">
              <a:solidFill>
                <a:srgbClr val="141714"/>
              </a:solidFill>
              <a:latin typeface="Rambla"/>
              <a:ea typeface="Times New Roman" panose="02020603050405020304" pitchFamily="18" charset="0"/>
              <a:cs typeface="Arial" panose="020B0604020202020204" pitchFamily="34" charset="0"/>
            </a:endParaRPr>
          </a:p>
          <a:p>
            <a:pPr defTabSz="922995">
              <a:defRPr/>
            </a:pPr>
            <a:r>
              <a:rPr lang="en-GB" sz="1800" kern="1400" dirty="0">
                <a:solidFill>
                  <a:srgbClr val="141714"/>
                </a:solidFill>
                <a:latin typeface="Rambla"/>
                <a:ea typeface="Times New Roman" panose="02020603050405020304" pitchFamily="18" charset="0"/>
              </a:rPr>
              <a:t>This information can be accessed by logging onto the Link2+ system </a:t>
            </a:r>
            <a:r>
              <a:rPr lang="en-GB" sz="1800" kern="1400" dirty="0">
                <a:solidFill>
                  <a:srgbClr val="141714"/>
                </a:solidFill>
                <a:latin typeface="Rambla"/>
                <a:cs typeface="Arial"/>
              </a:rPr>
              <a:t>– PIN codes will be given to them via tutors.</a:t>
            </a:r>
          </a:p>
          <a:p>
            <a:pPr defTabSz="922995">
              <a:defRPr/>
            </a:pPr>
            <a:r>
              <a:rPr lang="en-GB" sz="1800" kern="1400" dirty="0">
                <a:solidFill>
                  <a:srgbClr val="141714"/>
                </a:solidFill>
                <a:latin typeface="Rambla"/>
                <a:cs typeface="Arial"/>
              </a:rPr>
              <a:t>If they don't have this – they need to come and see me or speak to tutors so we can sort this.</a:t>
            </a:r>
            <a:endParaRPr lang="en-GB" dirty="0"/>
          </a:p>
          <a:p>
            <a:pPr defTabSz="922995">
              <a:defRPr/>
            </a:pPr>
            <a:endParaRPr lang="en-GB" sz="1800" kern="1400" dirty="0">
              <a:solidFill>
                <a:srgbClr val="141714"/>
              </a:solidFill>
              <a:latin typeface="Rambla"/>
              <a:cs typeface="Arial"/>
            </a:endParaRP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21</a:t>
            </a:fld>
            <a:endParaRPr lang="en-US"/>
          </a:p>
        </p:txBody>
      </p:sp>
    </p:spTree>
    <p:extLst>
      <p:ext uri="{BB962C8B-B14F-4D97-AF65-F5344CB8AC3E}">
        <p14:creationId xmlns:p14="http://schemas.microsoft.com/office/powerpoint/2010/main" val="231822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4A81B-C0F7-A5CA-86A1-23421D35B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D9D90-8E13-1568-E85E-6AFD40548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75187-22D8-01A5-15D7-FB077E860D5C}"/>
              </a:ext>
            </a:extLst>
          </p:cNvPr>
          <p:cNvSpPr>
            <a:spLocks noGrp="1"/>
          </p:cNvSpPr>
          <p:nvPr>
            <p:ph type="body" idx="1"/>
          </p:nvPr>
        </p:nvSpPr>
        <p:spPr/>
        <p:txBody>
          <a:bodyPr/>
          <a:lstStyle/>
          <a:p>
            <a:pPr defTabSz="922995">
              <a:defRPr/>
            </a:pPr>
            <a:r>
              <a:rPr lang="en-GB" sz="1800" kern="1400" dirty="0">
                <a:solidFill>
                  <a:srgbClr val="141714"/>
                </a:solidFill>
                <a:latin typeface="Rambla"/>
                <a:ea typeface="Times New Roman" panose="02020603050405020304" pitchFamily="18" charset="0"/>
              </a:rPr>
              <a:t>As a brief overview: SWEP are our WEX providers who do the Health &amp; Safety Checks.</a:t>
            </a:r>
            <a:endParaRPr lang="en-GB" sz="1800" kern="1400" dirty="0">
              <a:solidFill>
                <a:srgbClr val="008000"/>
              </a:solidFill>
              <a:latin typeface="Arial" panose="020B0604020202020204" pitchFamily="34" charset="0"/>
              <a:ea typeface="Times New Roman" panose="02020603050405020304" pitchFamily="18" charset="0"/>
              <a:cs typeface="Arial" panose="020B0604020202020204" pitchFamily="34" charset="0"/>
            </a:endParaRPr>
          </a:p>
          <a:p>
            <a:pPr defTabSz="922995">
              <a:defRPr/>
            </a:pPr>
            <a:r>
              <a:rPr lang="en-GB" sz="1800" kern="1400" dirty="0">
                <a:solidFill>
                  <a:srgbClr val="141714"/>
                </a:solidFill>
                <a:latin typeface="Rambla"/>
                <a:ea typeface="Times New Roman" panose="02020603050405020304" pitchFamily="18" charset="0"/>
              </a:rPr>
              <a:t>They have a database, called Link2+ - where pupils can access employers who have supported WEX placements in the past.  Not </a:t>
            </a:r>
            <a:r>
              <a:rPr lang="en-GB" sz="1800" kern="1400" dirty="0" err="1">
                <a:solidFill>
                  <a:srgbClr val="141714"/>
                </a:solidFill>
                <a:latin typeface="Rambla"/>
                <a:ea typeface="Times New Roman" panose="02020603050405020304" pitchFamily="18" charset="0"/>
              </a:rPr>
              <a:t>definative</a:t>
            </a:r>
            <a:r>
              <a:rPr lang="en-GB" sz="1800" kern="1400" dirty="0">
                <a:solidFill>
                  <a:srgbClr val="141714"/>
                </a:solidFill>
                <a:latin typeface="Rambla"/>
                <a:ea typeface="Times New Roman" panose="02020603050405020304" pitchFamily="18" charset="0"/>
              </a:rPr>
              <a:t>, but a good starting point and where all placements will be finally logged/ input.</a:t>
            </a:r>
            <a:endParaRPr lang="en-GB" sz="1800" kern="1400" dirty="0">
              <a:solidFill>
                <a:srgbClr val="141714"/>
              </a:solidFill>
              <a:latin typeface="Rambla"/>
              <a:ea typeface="Times New Roman" panose="02020603050405020304" pitchFamily="18" charset="0"/>
              <a:cs typeface="Arial" panose="020B0604020202020204" pitchFamily="34" charset="0"/>
            </a:endParaRPr>
          </a:p>
          <a:p>
            <a:pPr defTabSz="922995">
              <a:defRPr/>
            </a:pPr>
            <a:r>
              <a:rPr lang="en-GB" sz="1800" kern="1400" dirty="0">
                <a:solidFill>
                  <a:srgbClr val="141714"/>
                </a:solidFill>
                <a:latin typeface="Rambla"/>
                <a:ea typeface="Times New Roman" panose="02020603050405020304" pitchFamily="18" charset="0"/>
              </a:rPr>
              <a:t>This information can be accessed by logging onto the Link2+ system – all students will be given a PIN, via tutors.</a:t>
            </a:r>
          </a:p>
          <a:p>
            <a:pPr defTabSz="922995">
              <a:defRPr/>
            </a:pPr>
            <a:r>
              <a:rPr lang="en-GB" sz="1800" kern="1400" dirty="0">
                <a:solidFill>
                  <a:srgbClr val="141714"/>
                </a:solidFill>
                <a:latin typeface="Rambla"/>
                <a:cs typeface="Arial"/>
              </a:rPr>
              <a:t>Any issues – they need to come and see me/ tutor to sort.</a:t>
            </a:r>
          </a:p>
          <a:p>
            <a:pPr defTabSz="922995">
              <a:defRPr/>
            </a:pPr>
            <a:endParaRPr lang="en-GB" sz="1800" kern="1400" dirty="0">
              <a:solidFill>
                <a:srgbClr val="141714"/>
              </a:solidFill>
              <a:latin typeface="Rambla"/>
              <a:cs typeface="Arial"/>
            </a:endParaRPr>
          </a:p>
        </p:txBody>
      </p:sp>
      <p:sp>
        <p:nvSpPr>
          <p:cNvPr id="4" name="Slide Number Placeholder 3">
            <a:extLst>
              <a:ext uri="{FF2B5EF4-FFF2-40B4-BE49-F238E27FC236}">
                <a16:creationId xmlns:a16="http://schemas.microsoft.com/office/drawing/2014/main" id="{22472A8D-25A4-6A63-16C5-D6E8E8B9B9D8}"/>
              </a:ext>
            </a:extLst>
          </p:cNvPr>
          <p:cNvSpPr>
            <a:spLocks noGrp="1"/>
          </p:cNvSpPr>
          <p:nvPr>
            <p:ph type="sldNum" sz="quarter" idx="5"/>
          </p:nvPr>
        </p:nvSpPr>
        <p:spPr/>
        <p:txBody>
          <a:bodyPr/>
          <a:lstStyle/>
          <a:p>
            <a:pPr>
              <a:defRPr/>
            </a:pPr>
            <a:fld id="{E7674765-2CD5-4DD7-9EFC-59777C41FCC3}" type="slidenum">
              <a:rPr lang="en-US" smtClean="0"/>
              <a:pPr>
                <a:defRPr/>
              </a:pPr>
              <a:t>22</a:t>
            </a:fld>
            <a:endParaRPr lang="en-US"/>
          </a:p>
        </p:txBody>
      </p:sp>
    </p:spTree>
    <p:extLst>
      <p:ext uri="{BB962C8B-B14F-4D97-AF65-F5344CB8AC3E}">
        <p14:creationId xmlns:p14="http://schemas.microsoft.com/office/powerpoint/2010/main" val="3785657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Reminder of travel . .  . Your responsibility- choose sensibly.</a:t>
            </a: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23</a:t>
            </a:fld>
            <a:endParaRPr lang="en-US"/>
          </a:p>
        </p:txBody>
      </p:sp>
    </p:spTree>
    <p:extLst>
      <p:ext uri="{BB962C8B-B14F-4D97-AF65-F5344CB8AC3E}">
        <p14:creationId xmlns:p14="http://schemas.microsoft.com/office/powerpoint/2010/main" val="959351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Link2, Database site: </a:t>
            </a:r>
            <a:r>
              <a:rPr lang="en-US" dirty="0">
                <a:hlinkClick r:id="rId3"/>
              </a:rPr>
              <a:t>https://ssp.learnaboutwork.net/</a:t>
            </a:r>
            <a:r>
              <a:rPr lang="en-US" dirty="0"/>
              <a:t> </a:t>
            </a:r>
          </a:p>
        </p:txBody>
      </p:sp>
      <p:sp>
        <p:nvSpPr>
          <p:cNvPr id="4" name="Slide Number Placeholder 3"/>
          <p:cNvSpPr>
            <a:spLocks noGrp="1"/>
          </p:cNvSpPr>
          <p:nvPr>
            <p:ph type="sldNum" sz="quarter" idx="5"/>
          </p:nvPr>
        </p:nvSpPr>
        <p:spPr/>
        <p:txBody>
          <a:bodyPr/>
          <a:lstStyle/>
          <a:p>
            <a:fld id="{78407544-3A28-4A4C-8491-726AE26DE8BE}" type="slidenum">
              <a:t>24</a:t>
            </a:fld>
            <a:endParaRPr lang="en-GB"/>
          </a:p>
        </p:txBody>
      </p:sp>
    </p:spTree>
    <p:extLst>
      <p:ext uri="{BB962C8B-B14F-4D97-AF65-F5344CB8AC3E}">
        <p14:creationId xmlns:p14="http://schemas.microsoft.com/office/powerpoint/2010/main" val="3117404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found an employer what next?</a:t>
            </a:r>
          </a:p>
          <a:p>
            <a:pPr marL="171450" indent="-171450">
              <a:lnSpc>
                <a:spcPct val="90000"/>
              </a:lnSpc>
              <a:spcBef>
                <a:spcPts val="1000"/>
              </a:spcBef>
              <a:buFont typeface="Arial"/>
              <a:buChar char="•"/>
            </a:pPr>
            <a:r>
              <a:rPr lang="en-GB"/>
              <a:t>Blue 3 way agreement form and</a:t>
            </a:r>
            <a:br>
              <a:rPr lang="en-GB" dirty="0"/>
            </a:br>
            <a:r>
              <a:rPr lang="en-GB"/>
              <a:t>cream Health form needs to be completed by the pupil, parent/carer and the employer and returned to the school with online payment.</a:t>
            </a:r>
            <a:endParaRPr lang="en-GB" dirty="0"/>
          </a:p>
          <a:p>
            <a:pPr marL="171450" indent="-171450">
              <a:lnSpc>
                <a:spcPct val="90000"/>
              </a:lnSpc>
              <a:spcBef>
                <a:spcPts val="1000"/>
              </a:spcBef>
              <a:buFont typeface="Arial"/>
              <a:buChar char="•"/>
            </a:pPr>
            <a:r>
              <a:rPr lang="en-GB"/>
              <a:t>Health and Safety Check – Conducted by SWEP</a:t>
            </a:r>
            <a:endParaRPr lang="en-US"/>
          </a:p>
          <a:p>
            <a:pPr marL="171450" indent="-171450">
              <a:lnSpc>
                <a:spcPct val="90000"/>
              </a:lnSpc>
              <a:spcBef>
                <a:spcPts val="1000"/>
              </a:spcBef>
              <a:buFont typeface="Arial"/>
              <a:buChar char="•"/>
            </a:pPr>
            <a:r>
              <a:rPr lang="en-GB" dirty="0"/>
              <a:t>Once accepted – student can log in and see full details</a:t>
            </a:r>
            <a:br>
              <a:rPr lang="en-GB" dirty="0">
                <a:cs typeface="+mn-lt"/>
              </a:rPr>
            </a:br>
            <a:r>
              <a:rPr lang="en-GB" dirty="0"/>
              <a:t>They will get a printed copy several weeks before they begin.</a:t>
            </a: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25</a:t>
            </a:fld>
            <a:endParaRPr lang="en-US"/>
          </a:p>
        </p:txBody>
      </p:sp>
    </p:spTree>
    <p:extLst>
      <p:ext uri="{BB962C8B-B14F-4D97-AF65-F5344CB8AC3E}">
        <p14:creationId xmlns:p14="http://schemas.microsoft.com/office/powerpoint/2010/main" val="3206764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Other resources available – I mentioned our Careers website portal on the main St Josephs website.</a:t>
            </a:r>
            <a:r>
              <a:rPr lang="en-GB" baseline="0" dirty="0">
                <a:latin typeface="Arial"/>
                <a:cs typeface="Arial"/>
              </a:rPr>
              <a:t> This can be accessed through the curriculum link.</a:t>
            </a:r>
          </a:p>
          <a:p>
            <a:endParaRPr lang="en-GB" baseline="0" dirty="0"/>
          </a:p>
          <a:p>
            <a:r>
              <a:rPr lang="en-GB" baseline="0" dirty="0"/>
              <a:t>I would suggest they look at </a:t>
            </a:r>
            <a:r>
              <a:rPr lang="en-GB" baseline="0" dirty="0" err="1"/>
              <a:t>Careerpilot</a:t>
            </a:r>
            <a:r>
              <a:rPr lang="en-GB" baseline="0" dirty="0"/>
              <a:t> and the quizzes section.  There are many different quizzes that will generate ideas for them by the way they respond to certain questions or visual pictures (SACU and the Spartan Test).</a:t>
            </a:r>
          </a:p>
          <a:p>
            <a:endParaRPr lang="en-GB" baseline="0" dirty="0"/>
          </a:p>
          <a:p>
            <a:r>
              <a:rPr lang="en-GB" baseline="0" dirty="0">
                <a:latin typeface="Arial"/>
                <a:cs typeface="Arial"/>
              </a:rPr>
              <a:t>They could also explore careers that could develop from subject interests or job sectors.</a:t>
            </a:r>
            <a:r>
              <a:rPr lang="en-GB" dirty="0">
                <a:latin typeface="Arial"/>
                <a:cs typeface="Arial"/>
              </a:rPr>
              <a:t> </a:t>
            </a:r>
            <a:r>
              <a:rPr lang="en-GB" baseline="0" dirty="0">
                <a:latin typeface="Arial"/>
                <a:cs typeface="Arial"/>
              </a:rPr>
              <a:t> These are all available on </a:t>
            </a:r>
            <a:r>
              <a:rPr lang="en-GB" baseline="0" dirty="0" err="1">
                <a:latin typeface="Arial"/>
                <a:cs typeface="Arial"/>
              </a:rPr>
              <a:t>Careerpilot</a:t>
            </a:r>
            <a:r>
              <a:rPr lang="en-GB" baseline="0" dirty="0">
                <a:latin typeface="Arial"/>
                <a:cs typeface="Arial"/>
              </a:rPr>
              <a:t>.</a:t>
            </a:r>
            <a:endParaRPr lang="en-GB" baseline="0" dirty="0">
              <a:cs typeface="Arial"/>
            </a:endParaRPr>
          </a:p>
          <a:p>
            <a:endParaRPr lang="en-GB" dirty="0"/>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26</a:t>
            </a:fld>
            <a:endParaRPr lang="en-US"/>
          </a:p>
        </p:txBody>
      </p:sp>
    </p:spTree>
    <p:extLst>
      <p:ext uri="{BB962C8B-B14F-4D97-AF65-F5344CB8AC3E}">
        <p14:creationId xmlns:p14="http://schemas.microsoft.com/office/powerpoint/2010/main" val="2279165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Labour Market Information, or LMI for short, is vital for our pupils to understand the jobs market both locally and nationally.  </a:t>
            </a:r>
            <a:endParaRPr lang="en-US" dirty="0"/>
          </a:p>
          <a:p>
            <a:r>
              <a:rPr lang="en-GB" dirty="0"/>
              <a:t>Film?  to explain this further.  Our pupils access this information through their careers education lessons and through using the software package - </a:t>
            </a:r>
            <a:r>
              <a:rPr lang="en-GB" dirty="0" err="1"/>
              <a:t>Careerpilot</a:t>
            </a:r>
            <a:r>
              <a:rPr lang="en-GB" dirty="0"/>
              <a:t>.  </a:t>
            </a:r>
            <a:br>
              <a:rPr lang="en-GB" dirty="0">
                <a:cs typeface="+mn-lt"/>
              </a:rPr>
            </a:br>
            <a:r>
              <a:rPr lang="en-GB" dirty="0"/>
              <a:t>Can also use Work Wiltshire for a more local level.</a:t>
            </a:r>
          </a:p>
          <a:p>
            <a:r>
              <a:rPr lang="en-GB" dirty="0">
                <a:latin typeface="Arial"/>
                <a:cs typeface="Arial"/>
              </a:rPr>
              <a:t>2min 15.</a:t>
            </a:r>
            <a:endParaRPr lang="en-GB" dirty="0">
              <a:cs typeface="Arial"/>
            </a:endParaRP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27</a:t>
            </a:fld>
            <a:endParaRPr lang="en-US"/>
          </a:p>
        </p:txBody>
      </p:sp>
    </p:spTree>
    <p:extLst>
      <p:ext uri="{BB962C8B-B14F-4D97-AF65-F5344CB8AC3E}">
        <p14:creationId xmlns:p14="http://schemas.microsoft.com/office/powerpoint/2010/main" val="768044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28</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a:cs typeface="Arial"/>
              </a:rPr>
              <a:t>Labour Market Information (LMI) means knowing where the job will be – these sectors are predicted to grow a lot and through new technology and science developments there will be lots of brand-new jobs for people to do</a:t>
            </a:r>
          </a:p>
          <a:p>
            <a:pPr algn="l"/>
            <a:r>
              <a:rPr lang="en-GB" sz="1200" b="1" i="0" dirty="0">
                <a:solidFill>
                  <a:srgbClr val="2C2C6E"/>
                </a:solidFill>
                <a:effectLst/>
                <a:latin typeface="filson-pro"/>
              </a:rPr>
              <a:t>What are the top jobs of the future?</a:t>
            </a:r>
          </a:p>
          <a:p>
            <a:pPr algn="l"/>
            <a:endParaRPr lang="en-GB" sz="1200" b="0" i="0" dirty="0">
              <a:solidFill>
                <a:srgbClr val="333333"/>
              </a:solidFill>
              <a:effectLst/>
              <a:latin typeface="proxima-nova"/>
            </a:endParaRPr>
          </a:p>
          <a:p>
            <a:pPr marL="0" indent="0">
              <a:buFont typeface="Arial" panose="020B0604020202020204" pitchFamily="34" charset="0"/>
              <a:buNone/>
            </a:pPr>
            <a:r>
              <a:rPr lang="en-GB" sz="1200" b="0" i="0" dirty="0">
                <a:solidFill>
                  <a:srgbClr val="333333"/>
                </a:solidFill>
                <a:effectLst/>
                <a:latin typeface="proxima-nova"/>
              </a:rPr>
              <a:t>In 2022 the Office for National Statistics predicted that, by 2030, there will be a need for:</a:t>
            </a:r>
          </a:p>
          <a:p>
            <a:pPr marL="171450" indent="-171450">
              <a:buFont typeface="Arial" panose="020B0604020202020204" pitchFamily="34" charset="0"/>
              <a:buChar char="•"/>
            </a:pPr>
            <a:r>
              <a:rPr lang="en-GB" sz="1200" b="0" i="0" dirty="0">
                <a:solidFill>
                  <a:srgbClr val="333333"/>
                </a:solidFill>
                <a:effectLst/>
                <a:latin typeface="proxima-nova"/>
              </a:rPr>
              <a:t>an additional two million jobs in health and social care</a:t>
            </a:r>
          </a:p>
          <a:p>
            <a:pPr marL="171450" indent="-171450">
              <a:buFont typeface="Arial" panose="020B0604020202020204" pitchFamily="34" charset="0"/>
              <a:buChar char="•"/>
            </a:pPr>
            <a:r>
              <a:rPr lang="en-GB" sz="1200" b="0" i="0" dirty="0">
                <a:solidFill>
                  <a:srgbClr val="333333"/>
                </a:solidFill>
                <a:effectLst/>
                <a:latin typeface="proxima-nova"/>
              </a:rPr>
              <a:t>600,000 new jobs in professional and scientific services</a:t>
            </a:r>
            <a:endParaRPr lang="en-GB" sz="1200" dirty="0">
              <a:solidFill>
                <a:srgbClr val="333333"/>
              </a:solidFill>
              <a:latin typeface="proxima-nova"/>
            </a:endParaRPr>
          </a:p>
          <a:p>
            <a:pPr marL="171450" indent="-171450">
              <a:buFont typeface="Arial" panose="020B0604020202020204" pitchFamily="34" charset="0"/>
              <a:buChar char="•"/>
            </a:pPr>
            <a:r>
              <a:rPr lang="en-GB" sz="1200" b="0" i="0" dirty="0">
                <a:solidFill>
                  <a:srgbClr val="333333"/>
                </a:solidFill>
                <a:effectLst/>
                <a:latin typeface="proxima-nova"/>
              </a:rPr>
              <a:t>There will also be a demand for 800,000 new jobs in education</a:t>
            </a:r>
          </a:p>
          <a:p>
            <a:pPr marL="171450" indent="-171450">
              <a:buFont typeface="Arial" panose="020B0604020202020204" pitchFamily="34" charset="0"/>
              <a:buChar char="•"/>
            </a:pPr>
            <a:r>
              <a:rPr lang="en-GB" sz="1200" dirty="0">
                <a:solidFill>
                  <a:srgbClr val="333333"/>
                </a:solidFill>
                <a:latin typeface="proxima-nova"/>
              </a:rPr>
              <a:t>as</a:t>
            </a:r>
            <a:r>
              <a:rPr lang="en-GB" sz="1200" b="0" i="0" dirty="0">
                <a:solidFill>
                  <a:srgbClr val="333333"/>
                </a:solidFill>
                <a:effectLst/>
                <a:latin typeface="proxima-nova"/>
              </a:rPr>
              <a:t> well as an extra one million jobs in construction. </a:t>
            </a:r>
            <a:endParaRPr lang="en-GB" dirty="0">
              <a:solidFill>
                <a:srgbClr val="000000"/>
              </a:solidFill>
              <a:latin typeface="Aptos" panose="020B0004020202020204"/>
            </a:endParaRPr>
          </a:p>
          <a:p>
            <a:pPr algn="l"/>
            <a:r>
              <a:rPr lang="en-GB" sz="1200" b="1" i="0" dirty="0">
                <a:solidFill>
                  <a:srgbClr val="333333"/>
                </a:solidFill>
                <a:effectLst/>
                <a:latin typeface="proxima-nova"/>
              </a:rPr>
              <a:t>Green Jobs -</a:t>
            </a:r>
            <a:r>
              <a:rPr lang="en-GB" sz="1200" b="0" i="0" dirty="0">
                <a:solidFill>
                  <a:srgbClr val="333333"/>
                </a:solidFill>
                <a:effectLst/>
                <a:latin typeface="proxima-nova"/>
              </a:rPr>
              <a:t>There are already an increasing number of </a:t>
            </a:r>
            <a:r>
              <a:rPr lang="en-GB" sz="1200" b="1" i="0" dirty="0">
                <a:solidFill>
                  <a:srgbClr val="333333"/>
                </a:solidFill>
                <a:effectLst/>
                <a:latin typeface="proxima-nova"/>
              </a:rPr>
              <a:t>Green jobs</a:t>
            </a:r>
            <a:r>
              <a:rPr lang="en-GB" sz="1200" b="0" i="0" dirty="0">
                <a:solidFill>
                  <a:srgbClr val="333333"/>
                </a:solidFill>
                <a:effectLst/>
                <a:latin typeface="proxima-nova"/>
              </a:rPr>
              <a:t> which are roles that contribute to preserving or restoring the environment and our planet. </a:t>
            </a:r>
          </a:p>
          <a:p>
            <a:pPr algn="l"/>
            <a:r>
              <a:rPr lang="en-GB" sz="1200" b="1" i="0" dirty="0">
                <a:solidFill>
                  <a:srgbClr val="333333"/>
                </a:solidFill>
                <a:effectLst/>
                <a:latin typeface="proxima-nova"/>
              </a:rPr>
              <a:t>The Space Sector - </a:t>
            </a:r>
            <a:r>
              <a:rPr lang="en-GB" sz="1200" b="0" i="0" dirty="0">
                <a:solidFill>
                  <a:srgbClr val="333333"/>
                </a:solidFill>
                <a:effectLst/>
                <a:latin typeface="proxima-nova"/>
              </a:rPr>
              <a:t>Space is one of the fastest growing sectors of the UK economy, supporting jobs for some 117,000 people. Careers in space cover everything from building spacecraft and designing satellites, to coordinating disaster relief and forecasting future climate. The space industry employs engineers and scientists, accountants, lawyers and communicators. </a:t>
            </a:r>
          </a:p>
        </p:txBody>
      </p:sp>
    </p:spTree>
    <p:extLst>
      <p:ext uri="{BB962C8B-B14F-4D97-AF65-F5344CB8AC3E}">
        <p14:creationId xmlns:p14="http://schemas.microsoft.com/office/powerpoint/2010/main" val="203512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Drop in's lunchtimes . . . </a:t>
            </a:r>
          </a:p>
          <a:p>
            <a:r>
              <a:rPr lang="en-GB" dirty="0">
                <a:latin typeface="Arial"/>
                <a:cs typeface="Arial"/>
              </a:rPr>
              <a:t>Do your work first!!!</a:t>
            </a:r>
            <a:endParaRPr lang="en-GB" dirty="0"/>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29</a:t>
            </a:fld>
            <a:endParaRPr lang="en-US"/>
          </a:p>
        </p:txBody>
      </p:sp>
    </p:spTree>
    <p:extLst>
      <p:ext uri="{BB962C8B-B14F-4D97-AF65-F5344CB8AC3E}">
        <p14:creationId xmlns:p14="http://schemas.microsoft.com/office/powerpoint/2010/main" val="348348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latin typeface="Arial"/>
                <a:cs typeface="Arial"/>
              </a:rPr>
              <a:t>Just to give you a quick context to Careers in St Josephs and where the Work Experience fits into the overall scheme for Careers – it's useful to know that we follow "The Gatsby Benchmarks" which are a framework of 8 guidelines to ensure schools deliver the best Careers provision in education.</a:t>
            </a:r>
            <a:endParaRPr lang="en-US" dirty="0"/>
          </a:p>
          <a:p>
            <a:pPr>
              <a:spcBef>
                <a:spcPts val="0"/>
              </a:spcBef>
              <a:spcAft>
                <a:spcPts val="0"/>
              </a:spcAft>
            </a:pPr>
            <a:r>
              <a:rPr lang="en-US" b="1" dirty="0">
                <a:latin typeface="Arial"/>
                <a:cs typeface="Arial"/>
              </a:rPr>
              <a:t>The benchmarks are enshrined in statutory guidance and a result of a lot of research.  As a school St Joseph's are progressing really well in all areas.</a:t>
            </a:r>
          </a:p>
          <a:p>
            <a:pPr>
              <a:spcBef>
                <a:spcPts val="0"/>
              </a:spcBef>
              <a:spcAft>
                <a:spcPts val="0"/>
              </a:spcAft>
            </a:pPr>
            <a:endParaRPr lang="en-US" b="1" dirty="0">
              <a:latin typeface="Arial"/>
              <a:cs typeface="Arial"/>
            </a:endParaRPr>
          </a:p>
          <a:p>
            <a:pPr marL="171450" indent="-171450">
              <a:spcBef>
                <a:spcPts val="0"/>
              </a:spcBef>
              <a:spcAft>
                <a:spcPts val="0"/>
              </a:spcAft>
              <a:buFont typeface="Arial"/>
              <a:buChar char="•"/>
            </a:pPr>
            <a:r>
              <a:rPr lang="en-US" b="1" dirty="0">
                <a:latin typeface="Arial"/>
                <a:cs typeface="Arial"/>
              </a:rPr>
              <a:t>BM5 is Encounters with Employers and employees – which is where Work Experience sits &amp; BM4 Curriculum learning to Careers.</a:t>
            </a:r>
            <a:endParaRPr lang="en-US" dirty="0">
              <a:cs typeface="Arial" charset="0"/>
            </a:endParaRPr>
          </a:p>
          <a:p>
            <a:r>
              <a:rPr lang="en-US" b="1" dirty="0">
                <a:latin typeface="Arial"/>
                <a:cs typeface="Arial"/>
              </a:rPr>
              <a:t>Key Facts – Why Careers is so important; </a:t>
            </a:r>
            <a:r>
              <a:rPr lang="en-US" b="1" dirty="0">
                <a:latin typeface="Aptos"/>
                <a:cs typeface="Arial"/>
              </a:rPr>
              <a:t>studies</a:t>
            </a:r>
            <a:r>
              <a:rPr lang="en-US" b="1" dirty="0"/>
              <a:t> have shown</a:t>
            </a:r>
            <a:r>
              <a:rPr lang="en-US" b="1" dirty="0">
                <a:latin typeface="Aptos"/>
                <a:cs typeface="Arial"/>
              </a:rPr>
              <a:t> </a:t>
            </a:r>
            <a:r>
              <a:rPr lang="en-US" b="1" dirty="0"/>
              <a:t>the impact a Good Careers </a:t>
            </a:r>
            <a:r>
              <a:rPr lang="en-US" b="1" dirty="0" err="1"/>
              <a:t>Programme</a:t>
            </a:r>
            <a:r>
              <a:rPr lang="en-US" b="1" dirty="0"/>
              <a:t> </a:t>
            </a:r>
            <a:r>
              <a:rPr lang="en-US" b="1" dirty="0">
                <a:latin typeface="Aptos"/>
                <a:cs typeface="Arial"/>
              </a:rPr>
              <a:t>can lead to  . . . </a:t>
            </a:r>
            <a:br>
              <a:rPr lang="en-US" b="1" dirty="0">
                <a:latin typeface="Aptos"/>
                <a:cs typeface="Arial"/>
              </a:rPr>
            </a:br>
            <a:br>
              <a:rPr lang="en-US" b="1" dirty="0">
                <a:latin typeface="Arial"/>
                <a:cs typeface="Arial"/>
              </a:rPr>
            </a:br>
            <a:r>
              <a:rPr lang="en-US" b="1" dirty="0">
                <a:latin typeface="Arial"/>
                <a:cs typeface="Arial"/>
              </a:rPr>
              <a:t>*  an increase of up to 20% in wages can be attributed to careers interventions in schools</a:t>
            </a:r>
            <a:r>
              <a:rPr lang="en-US" dirty="0">
                <a:latin typeface="Arial"/>
                <a:cs typeface="Arial"/>
              </a:rPr>
              <a:t>.</a:t>
            </a:r>
            <a:r>
              <a:rPr lang="en-US" dirty="0">
                <a:latin typeface="Arial"/>
                <a:cs typeface="Arial"/>
                <a:hlinkClick r:id="rId3"/>
              </a:rPr>
              <a:t>[footnote 18]</a:t>
            </a:r>
            <a:r>
              <a:rPr lang="en-US" dirty="0">
                <a:latin typeface="Arial"/>
                <a:cs typeface="Arial"/>
              </a:rPr>
              <a:t> </a:t>
            </a:r>
            <a:endParaRPr lang="en-US" b="1" dirty="0">
              <a:latin typeface="Arial"/>
              <a:cs typeface="Arial"/>
            </a:endParaRPr>
          </a:p>
          <a:p>
            <a:pPr marL="171450" indent="-171450">
              <a:spcBef>
                <a:spcPts val="0"/>
              </a:spcBef>
              <a:spcAft>
                <a:spcPts val="0"/>
              </a:spcAft>
              <a:buFont typeface="Arial"/>
              <a:buChar char="•"/>
            </a:pPr>
            <a:r>
              <a:rPr lang="en-US" dirty="0">
                <a:latin typeface="Arial"/>
                <a:cs typeface="Arial"/>
              </a:rPr>
              <a:t>C</a:t>
            </a:r>
            <a:r>
              <a:rPr lang="en-US" b="1" dirty="0">
                <a:latin typeface="Arial"/>
                <a:cs typeface="Arial"/>
              </a:rPr>
              <a:t>hildren and young people who take part in employer engagement, including work experience at school, are more likely to have a positive progression onto Post-16. (Less likely to be NEET)</a:t>
            </a:r>
            <a:endParaRPr lang="en-US" dirty="0">
              <a:latin typeface="Arial"/>
              <a:cs typeface="Arial"/>
            </a:endParaRPr>
          </a:p>
          <a:p>
            <a:pPr marL="171450" indent="-171450">
              <a:spcBef>
                <a:spcPts val="0"/>
              </a:spcBef>
              <a:spcAft>
                <a:spcPts val="0"/>
              </a:spcAft>
              <a:buFont typeface="Arial"/>
              <a:buChar char="•"/>
            </a:pPr>
            <a:endParaRPr lang="en-US" dirty="0">
              <a:latin typeface="Arial"/>
              <a:cs typeface="Arial"/>
            </a:endParaRPr>
          </a:p>
          <a:p>
            <a:pPr marL="171450" indent="-171450">
              <a:spcBef>
                <a:spcPts val="0"/>
              </a:spcBef>
              <a:spcAft>
                <a:spcPts val="0"/>
              </a:spcAft>
              <a:buFont typeface="Arial"/>
              <a:buChar char="•"/>
            </a:pPr>
            <a:endParaRPr lang="en-US" dirty="0">
              <a:cs typeface="Arial" charset="0"/>
            </a:endParaRPr>
          </a:p>
          <a:p>
            <a:pPr>
              <a:spcBef>
                <a:spcPts val="0"/>
              </a:spcBef>
              <a:spcAft>
                <a:spcPts val="0"/>
              </a:spcAft>
            </a:pPr>
            <a:endParaRPr lang="en-US" b="1" dirty="0">
              <a:cs typeface="Arial"/>
            </a:endParaRP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3</a:t>
            </a:fld>
            <a:endParaRPr lang="en-US"/>
          </a:p>
        </p:txBody>
      </p:sp>
    </p:spTree>
    <p:extLst>
      <p:ext uri="{BB962C8B-B14F-4D97-AF65-F5344CB8AC3E}">
        <p14:creationId xmlns:p14="http://schemas.microsoft.com/office/powerpoint/2010/main" val="3020991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for pupils re-establish contact with their placement as staff leave or forget!</a:t>
            </a:r>
          </a:p>
          <a:p>
            <a:r>
              <a:rPr lang="en-GB" dirty="0">
                <a:latin typeface="Aptos"/>
                <a:cs typeface="Arial"/>
              </a:rPr>
              <a:t>Confirm 1st day times, who to report to, what to wear etc. Build the excitement!</a:t>
            </a:r>
          </a:p>
          <a:p>
            <a:endParaRPr lang="en-GB" dirty="0">
              <a:latin typeface="Aptos"/>
              <a:cs typeface="Arial"/>
            </a:endParaRPr>
          </a:p>
          <a:p>
            <a:r>
              <a:rPr lang="en-GB" dirty="0">
                <a:latin typeface="Arial"/>
                <a:cs typeface="Arial"/>
              </a:rPr>
              <a:t>Paperwork deadlines in March/April - so students will need to re-contact in the summer term before placement to confirm all details.</a:t>
            </a:r>
            <a:endParaRPr lang="en-GB" dirty="0">
              <a:cs typeface="Arial"/>
            </a:endParaRP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30</a:t>
            </a:fld>
            <a:endParaRPr lang="en-US"/>
          </a:p>
        </p:txBody>
      </p:sp>
    </p:spTree>
    <p:extLst>
      <p:ext uri="{BB962C8B-B14F-4D97-AF65-F5344CB8AC3E}">
        <p14:creationId xmlns:p14="http://schemas.microsoft.com/office/powerpoint/2010/main" val="706570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31</a:t>
            </a:fld>
            <a:endParaRPr lang="en-US"/>
          </a:p>
        </p:txBody>
      </p:sp>
    </p:spTree>
    <p:extLst>
      <p:ext uri="{BB962C8B-B14F-4D97-AF65-F5344CB8AC3E}">
        <p14:creationId xmlns:p14="http://schemas.microsoft.com/office/powerpoint/2010/main" val="1649861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15-year-old work experience student from south London was left in charge of Southern Rail's Twitter account.</a:t>
            </a:r>
          </a:p>
          <a:p>
            <a:endParaRPr lang="en-GB" dirty="0"/>
          </a:p>
          <a:p>
            <a:r>
              <a:rPr lang="en-GB" dirty="0"/>
              <a:t>And for a feed usually dominated by the complaints of angry commuters, things soon turned pretty surreal.</a:t>
            </a:r>
          </a:p>
          <a:p>
            <a:endParaRPr lang="en-GB" dirty="0"/>
          </a:p>
          <a:p>
            <a:r>
              <a:rPr lang="en-GB" dirty="0"/>
              <a:t>The teenager introduced himself on the social network at just after 2.30pm</a:t>
            </a:r>
            <a:r>
              <a:rPr lang="en-GB" baseline="0" dirty="0"/>
              <a:t> and within moments Southern Rail's 161,000 followers were tweeting Eddie questions. Probably a welcome change for the beleaguered rail firm, which has faced months of criticism from customers for cancelled services and strike action. A bitter dispute over the role of guards has affected Southern passengers for more than a year.</a:t>
            </a:r>
          </a:p>
          <a:p>
            <a:r>
              <a:rPr lang="en-GB" baseline="0" dirty="0"/>
              <a:t>I suspect he will go far…..and have an amazing CV to impress future employers with!</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32</a:t>
            </a:fld>
            <a:endParaRPr lang="en-US"/>
          </a:p>
        </p:txBody>
      </p:sp>
    </p:spTree>
    <p:extLst>
      <p:ext uri="{BB962C8B-B14F-4D97-AF65-F5344CB8AC3E}">
        <p14:creationId xmlns:p14="http://schemas.microsoft.com/office/powerpoint/2010/main" val="4119899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you will remain in school and</a:t>
            </a:r>
            <a:r>
              <a:rPr lang="en-GB" baseline="0" dirty="0"/>
              <a:t> catch up on Lessons as normal!</a:t>
            </a:r>
            <a:endParaRPr lang="en-GB" dirty="0"/>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33</a:t>
            </a:fld>
            <a:endParaRPr lang="en-US"/>
          </a:p>
        </p:txBody>
      </p:sp>
    </p:spTree>
    <p:extLst>
      <p:ext uri="{BB962C8B-B14F-4D97-AF65-F5344CB8AC3E}">
        <p14:creationId xmlns:p14="http://schemas.microsoft.com/office/powerpoint/2010/main" val="643636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work experience that our pupils can access is </a:t>
            </a:r>
            <a:r>
              <a:rPr lang="en-GB" dirty="0" err="1"/>
              <a:t>SpringPod</a:t>
            </a:r>
            <a:r>
              <a:rPr lang="en-GB" dirty="0"/>
              <a:t> and Speakers for Schools who all offer virtual Work Experience so check these out.  Details are sent via School Comms, Form Tutors and via Teams. They are also promoted on the Careers Portal on our School website. If anyone is unsure speak to the Careers Team and also available on our Careers Portal.  These must however, be completed in your own time!</a:t>
            </a:r>
          </a:p>
          <a:p>
            <a:endParaRPr lang="en-GB" dirty="0"/>
          </a:p>
          <a:p>
            <a:r>
              <a:rPr lang="en-GB" dirty="0">
                <a:latin typeface="Arial"/>
                <a:cs typeface="Arial"/>
              </a:rPr>
              <a:t>All of these opportunities can enhance applications to college, 6</a:t>
            </a:r>
            <a:r>
              <a:rPr lang="en-GB" baseline="30000" dirty="0">
                <a:latin typeface="Arial"/>
                <a:cs typeface="Arial"/>
              </a:rPr>
              <a:t>th</a:t>
            </a:r>
            <a:r>
              <a:rPr lang="en-GB" dirty="0">
                <a:latin typeface="Arial"/>
                <a:cs typeface="Arial"/>
              </a:rPr>
              <a:t> form, for Saturday Jobs and applications to University in the future.</a:t>
            </a:r>
          </a:p>
        </p:txBody>
      </p:sp>
      <p:sp>
        <p:nvSpPr>
          <p:cNvPr id="4" name="Slide Number Placeholder 3"/>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34</a:t>
            </a:fld>
            <a:endParaRPr lang="en-US">
              <a:solidFill>
                <a:srgbClr val="000000"/>
              </a:solidFill>
            </a:endParaRPr>
          </a:p>
        </p:txBody>
      </p:sp>
    </p:spTree>
    <p:extLst>
      <p:ext uri="{BB962C8B-B14F-4D97-AF65-F5344CB8AC3E}">
        <p14:creationId xmlns:p14="http://schemas.microsoft.com/office/powerpoint/2010/main" val="3222482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ct val="20000"/>
              </a:spcBef>
            </a:pPr>
            <a:r>
              <a:rPr lang="en-GB" dirty="0">
                <a:latin typeface="Arial"/>
                <a:cs typeface="Arial"/>
              </a:rPr>
              <a:t>Overview and timeline for the WoW Programme: 2 separate sections form the WoW - Application and applying for a sample job that they will be interviewed for AND the Work Experience programme.  Whole process, 2 parts enables them to experience, as close as possible, what it's like to search, apply, interview and then go out to work – setting them up with skills for life.</a:t>
            </a:r>
            <a:br>
              <a:rPr lang="en-GB" dirty="0">
                <a:latin typeface="Arial"/>
                <a:cs typeface="Arial"/>
              </a:rPr>
            </a:br>
            <a:endParaRPr lang="en-GB">
              <a:latin typeface="Arial"/>
              <a:cs typeface="Arial"/>
            </a:endParaRPr>
          </a:p>
          <a:p>
            <a:pPr marL="628650" lvl="1" indent="-171450">
              <a:spcBef>
                <a:spcPct val="20000"/>
              </a:spcBef>
              <a:buFont typeface="Wingdings,Sans-Serif"/>
              <a:buChar char="Ø"/>
            </a:pPr>
            <a:r>
              <a:rPr lang="en-GB" dirty="0">
                <a:latin typeface="Arial"/>
                <a:cs typeface="Arial"/>
              </a:rPr>
              <a:t>From end January 2025   WEX Launch through PSHE </a:t>
            </a:r>
          </a:p>
          <a:p>
            <a:pPr marL="628650" lvl="1" indent="-171450">
              <a:spcBef>
                <a:spcPct val="20000"/>
              </a:spcBef>
              <a:buFont typeface="Wingdings,Sans-Serif"/>
              <a:buChar char="Ø"/>
            </a:pPr>
            <a:r>
              <a:rPr lang="en-GB">
                <a:latin typeface="Arial"/>
                <a:cs typeface="Arial"/>
              </a:rPr>
              <a:t>Feb/March 2025              Interview Preparation support</a:t>
            </a:r>
            <a:endParaRPr lang="en-GB">
              <a:cs typeface="+mn-lt"/>
            </a:endParaRPr>
          </a:p>
          <a:p>
            <a:pPr marL="628650" lvl="1" indent="-171450">
              <a:spcBef>
                <a:spcPct val="20000"/>
              </a:spcBef>
              <a:buFont typeface="Wingdings,Sans-Serif"/>
              <a:buChar char="Ø"/>
            </a:pPr>
            <a:r>
              <a:rPr lang="en-GB" dirty="0">
                <a:latin typeface="Arial"/>
                <a:cs typeface="Arial"/>
              </a:rPr>
              <a:t>March/April 2024             Mock Interview Day</a:t>
            </a:r>
            <a:endParaRPr lang="en-GB" dirty="0">
              <a:cs typeface="+mn-lt"/>
            </a:endParaRPr>
          </a:p>
          <a:p>
            <a:pPr marL="628650" lvl="1" indent="-171450">
              <a:spcBef>
                <a:spcPct val="20000"/>
              </a:spcBef>
              <a:buFont typeface="Wingdings,Sans-Serif"/>
              <a:buChar char="Ø"/>
            </a:pPr>
            <a:endParaRPr lang="en-GB" dirty="0">
              <a:latin typeface="Arial"/>
              <a:cs typeface="Arial"/>
            </a:endParaRPr>
          </a:p>
          <a:p>
            <a:pPr marL="628650" lvl="1" indent="-171450">
              <a:spcBef>
                <a:spcPct val="20000"/>
              </a:spcBef>
              <a:buFont typeface="Wingdings,Sans-Serif"/>
              <a:buChar char="Ø"/>
            </a:pPr>
            <a:r>
              <a:rPr lang="en-GB" dirty="0">
                <a:latin typeface="Arial"/>
                <a:cs typeface="Arial"/>
              </a:rPr>
              <a:t>31 March 24                    WEX Initial Application - deadline                                 </a:t>
            </a:r>
          </a:p>
          <a:p>
            <a:pPr marL="628650" lvl="1" indent="-171450">
              <a:spcBef>
                <a:spcPct val="20000"/>
              </a:spcBef>
              <a:buFont typeface="Wingdings,Sans-Serif"/>
              <a:buChar char="Ø"/>
            </a:pPr>
            <a:r>
              <a:rPr lang="en-GB" dirty="0">
                <a:latin typeface="Arial"/>
                <a:cs typeface="Arial"/>
              </a:rPr>
              <a:t>22 April 24          WEX FINAL Application deadline                           </a:t>
            </a:r>
            <a:r>
              <a:rPr lang="en-GB" b="1" dirty="0">
                <a:latin typeface="Arial"/>
                <a:cs typeface="Arial"/>
              </a:rPr>
              <a:t>  </a:t>
            </a:r>
            <a:endParaRPr lang="en-GB" dirty="0">
              <a:latin typeface="Arial"/>
              <a:cs typeface="Arial"/>
            </a:endParaRPr>
          </a:p>
          <a:p>
            <a:pPr marL="628650" lvl="1" indent="-171450">
              <a:spcBef>
                <a:spcPct val="20000"/>
              </a:spcBef>
              <a:buFont typeface="Wingdings,Sans-Serif"/>
              <a:buChar char="Ø"/>
            </a:pPr>
            <a:r>
              <a:rPr lang="en-GB" dirty="0">
                <a:latin typeface="Arial"/>
                <a:cs typeface="Arial"/>
              </a:rPr>
              <a:t>23rd – 27th June 2025    </a:t>
            </a:r>
            <a:r>
              <a:rPr lang="en-GB" b="1" dirty="0">
                <a:latin typeface="Arial"/>
                <a:cs typeface="Arial"/>
              </a:rPr>
              <a:t>WEX Week</a:t>
            </a:r>
            <a:endParaRPr lang="en-GB" dirty="0">
              <a:latin typeface="Arial"/>
              <a:cs typeface="Arial"/>
            </a:endParaRP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35</a:t>
            </a:fld>
            <a:endParaRPr lang="en-US"/>
          </a:p>
        </p:txBody>
      </p:sp>
    </p:spTree>
    <p:extLst>
      <p:ext uri="{BB962C8B-B14F-4D97-AF65-F5344CB8AC3E}">
        <p14:creationId xmlns:p14="http://schemas.microsoft.com/office/powerpoint/2010/main" val="1854312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7EF1C0-2B96-4ACE-9B7F-DE8ABDE3F741}" type="slidenum">
              <a:rPr lang="en-GB" smtClean="0"/>
              <a:t>36</a:t>
            </a:fld>
            <a:endParaRPr lang="en-GB"/>
          </a:p>
        </p:txBody>
      </p:sp>
    </p:spTree>
    <p:extLst>
      <p:ext uri="{BB962C8B-B14F-4D97-AF65-F5344CB8AC3E}">
        <p14:creationId xmlns:p14="http://schemas.microsoft.com/office/powerpoint/2010/main" val="2973856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I hope you have found this useful.  </a:t>
            </a:r>
            <a:endParaRPr lang="en-US" dirty="0">
              <a:latin typeface="Arial"/>
              <a:cs typeface="Arial"/>
            </a:endParaRPr>
          </a:p>
          <a:p>
            <a:r>
              <a:rPr lang="en-GB" dirty="0">
                <a:latin typeface="Arial"/>
                <a:cs typeface="Arial"/>
              </a:rPr>
              <a:t>On our Careers Portal there is the opportunity to feedback about this presentation or any other matters relating to careers. </a:t>
            </a:r>
          </a:p>
        </p:txBody>
      </p:sp>
      <p:sp>
        <p:nvSpPr>
          <p:cNvPr id="4" name="Slide Number Placeholder 3"/>
          <p:cNvSpPr>
            <a:spLocks noGrp="1"/>
          </p:cNvSpPr>
          <p:nvPr>
            <p:ph type="sldNum" sz="quarter" idx="10"/>
          </p:nvPr>
        </p:nvSpPr>
        <p:spPr/>
        <p:txBody>
          <a:bodyPr/>
          <a:lstStyle/>
          <a:p>
            <a:pPr>
              <a:defRPr/>
            </a:pPr>
            <a:fld id="{E7674765-2CD5-4DD7-9EFC-59777C41FCC3}" type="slidenum">
              <a:rPr lang="en-US" smtClean="0"/>
              <a:pPr>
                <a:defRPr/>
              </a:pPr>
              <a:t>37</a:t>
            </a:fld>
            <a:endParaRPr lang="en-US"/>
          </a:p>
        </p:txBody>
      </p:sp>
    </p:spTree>
    <p:extLst>
      <p:ext uri="{BB962C8B-B14F-4D97-AF65-F5344CB8AC3E}">
        <p14:creationId xmlns:p14="http://schemas.microsoft.com/office/powerpoint/2010/main" val="1713170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38</a:t>
            </a:fld>
            <a:endParaRPr lang="en-US"/>
          </a:p>
        </p:txBody>
      </p:sp>
    </p:spTree>
    <p:extLst>
      <p:ext uri="{BB962C8B-B14F-4D97-AF65-F5344CB8AC3E}">
        <p14:creationId xmlns:p14="http://schemas.microsoft.com/office/powerpoint/2010/main" val="2801953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Don't forget feedback form for WEX- give us an idea so we an keep eyes and ears open for students; also remember </a:t>
            </a:r>
            <a:r>
              <a:rPr lang="en-GB" dirty="0" err="1">
                <a:latin typeface="Arial"/>
                <a:cs typeface="Arial"/>
              </a:rPr>
              <a:t>Appren</a:t>
            </a:r>
            <a:r>
              <a:rPr lang="en-GB" dirty="0">
                <a:latin typeface="Arial"/>
                <a:cs typeface="Arial"/>
              </a:rPr>
              <a:t>-T-Fest tomorrow!!</a:t>
            </a:r>
          </a:p>
          <a:p>
            <a:pPr>
              <a:spcBef>
                <a:spcPct val="0"/>
              </a:spcBef>
            </a:pPr>
            <a:endParaRPr lang="en-GB" dirty="0">
              <a:latin typeface="Arial"/>
              <a:cs typeface="Arial"/>
            </a:endParaRPr>
          </a:p>
          <a:p>
            <a:pPr>
              <a:spcBef>
                <a:spcPct val="0"/>
              </a:spcBef>
            </a:pPr>
            <a:r>
              <a:rPr lang="en-GB" dirty="0">
                <a:latin typeface="Arial"/>
                <a:cs typeface="Arial"/>
              </a:rPr>
              <a:t>Mrs Kenny WEX initial feedback form:  </a:t>
            </a:r>
            <a:r>
              <a:rPr lang="en-GB" dirty="0">
                <a:latin typeface="Arial"/>
                <a:cs typeface="Arial"/>
                <a:hlinkClick r:id="rId3"/>
              </a:rPr>
              <a:t>https://forms.office.com/e/0r5ymqDArA</a:t>
            </a:r>
            <a:r>
              <a:rPr lang="en-GB" dirty="0">
                <a:latin typeface="Arial"/>
                <a:cs typeface="Arial"/>
              </a:rPr>
              <a:t> </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E7674765-2CD5-4DD7-9EFC-59777C41FCC3}" type="slidenum">
              <a:rPr lang="en-US" smtClean="0"/>
              <a:pPr>
                <a:defRPr/>
              </a:pPr>
              <a:t>39</a:t>
            </a:fld>
            <a:endParaRPr lang="en-US"/>
          </a:p>
        </p:txBody>
      </p:sp>
    </p:spTree>
    <p:extLst>
      <p:ext uri="{BB962C8B-B14F-4D97-AF65-F5344CB8AC3E}">
        <p14:creationId xmlns:p14="http://schemas.microsoft.com/office/powerpoint/2010/main" val="278535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C2A62-F86B-D391-E854-F17F93258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74A9F-A2D8-242A-D362-8D820CC4D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81D16-DFEC-7301-664E-57F19241CB6E}"/>
              </a:ext>
            </a:extLst>
          </p:cNvPr>
          <p:cNvSpPr>
            <a:spLocks noGrp="1"/>
          </p:cNvSpPr>
          <p:nvPr>
            <p:ph type="body" idx="1"/>
          </p:nvPr>
        </p:nvSpPr>
        <p:spPr/>
        <p:txBody>
          <a:bodyPr/>
          <a:lstStyle/>
          <a:p>
            <a:r>
              <a:rPr lang="en-GB" dirty="0">
                <a:latin typeface="Arial"/>
                <a:cs typeface="Arial"/>
              </a:rPr>
              <a:t>This is where, we, at St. Joseph’s have an amazing "World of Work Programme" for Year 10's, to inform and support student's engagement with employers and employee's; giving them the knowledge and tools to do this effectively.</a:t>
            </a:r>
            <a:endParaRPr lang="en-US" dirty="0"/>
          </a:p>
          <a:p>
            <a:r>
              <a:rPr lang="en-GB" dirty="0">
                <a:latin typeface="Arial"/>
                <a:cs typeface="Arial"/>
              </a:rPr>
              <a:t>It's a programme that has been running successfully for several years, and one that we are very proud of.</a:t>
            </a:r>
            <a:endParaRPr lang="en-GB" dirty="0">
              <a:cs typeface="Arial" charset="0"/>
            </a:endParaRPr>
          </a:p>
          <a:p>
            <a:r>
              <a:rPr lang="en-GB" dirty="0">
                <a:latin typeface="Arial"/>
                <a:cs typeface="Arial"/>
              </a:rPr>
              <a:t>The "World of Work Programme" is done largely via PSHE and within English lessons, to be ready and prepared for Work Experience and beyond.</a:t>
            </a:r>
            <a:endParaRPr lang="en-GB" dirty="0">
              <a:cs typeface="Arial"/>
            </a:endParaRPr>
          </a:p>
          <a:p>
            <a:r>
              <a:rPr lang="en-GB" b="1" dirty="0">
                <a:latin typeface="Arial"/>
                <a:cs typeface="Arial"/>
              </a:rPr>
              <a:t>We do this by:</a:t>
            </a:r>
          </a:p>
          <a:p>
            <a:pPr marL="171450" indent="-171450">
              <a:buFont typeface="Arial"/>
              <a:buChar char="•"/>
            </a:pPr>
            <a:r>
              <a:rPr lang="en-GB" dirty="0">
                <a:latin typeface="Arial"/>
                <a:cs typeface="Arial"/>
              </a:rPr>
              <a:t>Helping our pupils to develop themselves through careers, employability and enterprise education</a:t>
            </a:r>
          </a:p>
          <a:p>
            <a:pPr marL="171450" indent="-171450">
              <a:buFont typeface="Arial"/>
              <a:buChar char="•"/>
            </a:pPr>
            <a:r>
              <a:rPr lang="en-GB" dirty="0">
                <a:latin typeface="Arial"/>
                <a:cs typeface="Arial"/>
              </a:rPr>
              <a:t>Learning about careers and the world of work</a:t>
            </a:r>
          </a:p>
          <a:p>
            <a:pPr marL="171450" indent="-171450">
              <a:buFont typeface="Arial"/>
              <a:buChar char="•"/>
            </a:pPr>
            <a:r>
              <a:rPr lang="en-GB" dirty="0">
                <a:latin typeface="Arial"/>
                <a:cs typeface="Arial"/>
              </a:rPr>
              <a:t>Developing career management, employability and enterprise skills – so they have the skills in the future to manage their own career pathway &amp; decision making</a:t>
            </a:r>
            <a:endParaRPr lang="en-GB" b="1" dirty="0">
              <a:latin typeface="Aptos" panose="02110004020202020204"/>
              <a:cs typeface="Arial"/>
            </a:endParaRPr>
          </a:p>
          <a:p>
            <a:r>
              <a:rPr lang="en-GB" b="1" dirty="0">
                <a:latin typeface="Arial"/>
                <a:cs typeface="Arial"/>
              </a:rPr>
              <a:t>During our World of work programme we want we want our pupils to really experience the process of what it is like to look for and apply for a job!  To be able to recognise their skills and qualities, use research skills so that we can equip young people today for the career choices of the future. </a:t>
            </a:r>
            <a:endParaRPr lang="en-GB" b="1" dirty="0">
              <a:cs typeface="Arial"/>
            </a:endParaRPr>
          </a:p>
        </p:txBody>
      </p:sp>
      <p:sp>
        <p:nvSpPr>
          <p:cNvPr id="4" name="Slide Number Placeholder 3">
            <a:extLst>
              <a:ext uri="{FF2B5EF4-FFF2-40B4-BE49-F238E27FC236}">
                <a16:creationId xmlns:a16="http://schemas.microsoft.com/office/drawing/2014/main" id="{75C7AA57-6A96-FF09-FF61-BE2B78B5DA34}"/>
              </a:ext>
            </a:extLst>
          </p:cNvPr>
          <p:cNvSpPr>
            <a:spLocks noGrp="1"/>
          </p:cNvSpPr>
          <p:nvPr>
            <p:ph type="sldNum" sz="quarter" idx="5"/>
          </p:nvPr>
        </p:nvSpPr>
        <p:spPr/>
        <p:txBody>
          <a:bodyPr/>
          <a:lstStyle/>
          <a:p>
            <a:pPr>
              <a:defRPr/>
            </a:pPr>
            <a:fld id="{E7674765-2CD5-4DD7-9EFC-59777C41FCC3}" type="slidenum">
              <a:rPr lang="en-US" smtClean="0"/>
              <a:pPr>
                <a:defRPr/>
              </a:pPr>
              <a:t>4</a:t>
            </a:fld>
            <a:endParaRPr lang="en-US"/>
          </a:p>
        </p:txBody>
      </p:sp>
    </p:spTree>
    <p:extLst>
      <p:ext uri="{BB962C8B-B14F-4D97-AF65-F5344CB8AC3E}">
        <p14:creationId xmlns:p14="http://schemas.microsoft.com/office/powerpoint/2010/main" val="240683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95B04-419F-1FD3-047C-A195F0300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F89A4-B783-730C-C47D-BF3D957FE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21CB2-02E2-3A7B-B12E-F84B30881E2C}"/>
              </a:ext>
            </a:extLst>
          </p:cNvPr>
          <p:cNvSpPr>
            <a:spLocks noGrp="1"/>
          </p:cNvSpPr>
          <p:nvPr>
            <p:ph type="body" idx="1"/>
          </p:nvPr>
        </p:nvSpPr>
        <p:spPr/>
        <p:txBody>
          <a:bodyPr/>
          <a:lstStyle/>
          <a:p>
            <a:r>
              <a:rPr lang="en-GB" dirty="0">
                <a:latin typeface="Arial"/>
                <a:cs typeface="Arial"/>
              </a:rPr>
              <a:t>The world of work Programme consists of 2 main tasks – 1) Job application – from selecting a job via our own SJCS job agency (on our website, careers portal), to having a mock interview with an employer.</a:t>
            </a:r>
            <a:endParaRPr lang="en-US" dirty="0"/>
          </a:p>
          <a:p>
            <a:r>
              <a:rPr lang="en-GB" dirty="0">
                <a:latin typeface="Arial"/>
                <a:cs typeface="Arial"/>
              </a:rPr>
              <a:t>2) Work Experience – researching an employer, making contact, setting up and doing paperwork and attending for the week.</a:t>
            </a:r>
            <a:endParaRPr lang="en-GB" dirty="0">
              <a:cs typeface="Arial"/>
            </a:endParaRPr>
          </a:p>
          <a:p>
            <a:endParaRPr lang="en-GB" dirty="0">
              <a:cs typeface="Arial" charset="0"/>
            </a:endParaRPr>
          </a:p>
          <a:p>
            <a:r>
              <a:rPr lang="en-GB" dirty="0">
                <a:latin typeface="Arial"/>
                <a:cs typeface="Arial"/>
              </a:rPr>
              <a:t>All of this as a programme should put your child in the best possible position for future applications – including Post-16 applications.</a:t>
            </a:r>
            <a:endParaRPr lang="en-GB" dirty="0">
              <a:cs typeface="Arial" charset="0"/>
            </a:endParaRPr>
          </a:p>
          <a:p>
            <a:endParaRPr lang="en-GB">
              <a:cs typeface="Arial" charset="0"/>
            </a:endParaRPr>
          </a:p>
        </p:txBody>
      </p:sp>
      <p:sp>
        <p:nvSpPr>
          <p:cNvPr id="4" name="Slide Number Placeholder 3">
            <a:extLst>
              <a:ext uri="{FF2B5EF4-FFF2-40B4-BE49-F238E27FC236}">
                <a16:creationId xmlns:a16="http://schemas.microsoft.com/office/drawing/2014/main" id="{C3509DF0-7F34-17F2-86F4-31609082FFD5}"/>
              </a:ext>
            </a:extLst>
          </p:cNvPr>
          <p:cNvSpPr>
            <a:spLocks noGrp="1"/>
          </p:cNvSpPr>
          <p:nvPr>
            <p:ph type="sldNum" sz="quarter" idx="10"/>
          </p:nvPr>
        </p:nvSpPr>
        <p:spPr/>
        <p:txBody>
          <a:bodyPr/>
          <a:lstStyle/>
          <a:p>
            <a:pPr>
              <a:defRPr/>
            </a:pPr>
            <a:fld id="{E7674765-2CD5-4DD7-9EFC-59777C41FCC3}" type="slidenum">
              <a:rPr lang="en-US" smtClean="0"/>
              <a:pPr>
                <a:defRPr/>
              </a:pPr>
              <a:t>5</a:t>
            </a:fld>
            <a:endParaRPr lang="en-US"/>
          </a:p>
        </p:txBody>
      </p:sp>
    </p:spTree>
    <p:extLst>
      <p:ext uri="{BB962C8B-B14F-4D97-AF65-F5344CB8AC3E}">
        <p14:creationId xmlns:p14="http://schemas.microsoft.com/office/powerpoint/2010/main" val="10345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First job pupils will be tasked with is to choose a job profile through our very own company – </a:t>
            </a:r>
            <a:r>
              <a:rPr lang="en-GB" b="1" dirty="0">
                <a:latin typeface="Arial"/>
                <a:cs typeface="Arial"/>
              </a:rPr>
              <a:t>Going Places!</a:t>
            </a:r>
            <a:r>
              <a:rPr lang="en-GB" dirty="0">
                <a:latin typeface="Arial"/>
                <a:cs typeface="Arial"/>
              </a:rPr>
              <a:t>  </a:t>
            </a:r>
            <a:endParaRPr lang="en-US" dirty="0"/>
          </a:p>
          <a:p>
            <a:r>
              <a:rPr lang="en-GB" dirty="0">
                <a:latin typeface="Arial"/>
                <a:cs typeface="Arial"/>
              </a:rPr>
              <a:t>This will be in preparation for the CV Writing Workshops.</a:t>
            </a:r>
            <a:endParaRPr lang="en-GB" dirty="0">
              <a:cs typeface="Arial"/>
            </a:endParaRPr>
          </a:p>
          <a:p>
            <a:endParaRPr lang="en-GB"/>
          </a:p>
          <a:p>
            <a:r>
              <a:rPr lang="en-GB" dirty="0">
                <a:latin typeface="Arial"/>
                <a:cs typeface="Arial"/>
              </a:rPr>
              <a:t>There should be a good variety, but equally there may not be the exact job you are looking for!  </a:t>
            </a:r>
          </a:p>
          <a:p>
            <a:r>
              <a:rPr lang="en-GB" dirty="0">
                <a:latin typeface="Arial"/>
                <a:cs typeface="Arial"/>
              </a:rPr>
              <a:t>Life can be a bit like that when we are looking for employment.  </a:t>
            </a:r>
            <a:endParaRPr lang="en-GB" dirty="0">
              <a:cs typeface="Arial" charset="0"/>
            </a:endParaRPr>
          </a:p>
          <a:p>
            <a:r>
              <a:rPr lang="en-GB" dirty="0">
                <a:latin typeface="Arial"/>
                <a:cs typeface="Arial"/>
              </a:rPr>
              <a:t>However, you will need to choose one of them and your CV, Covering Letter and Interview will be based around this job description.  </a:t>
            </a:r>
            <a:endParaRPr lang="en-GB" dirty="0">
              <a:cs typeface="Arial"/>
            </a:endParaRPr>
          </a:p>
          <a:p>
            <a:endParaRPr lang="en-GB"/>
          </a:p>
        </p:txBody>
      </p:sp>
      <p:sp>
        <p:nvSpPr>
          <p:cNvPr id="4" name="Slide Number Placeholder 3"/>
          <p:cNvSpPr>
            <a:spLocks noGrp="1"/>
          </p:cNvSpPr>
          <p:nvPr>
            <p:ph type="sldNum" sz="quarter" idx="5"/>
          </p:nvPr>
        </p:nvSpPr>
        <p:spPr/>
        <p:txBody>
          <a:bodyPr/>
          <a:lstStyle/>
          <a:p>
            <a:pPr defTabSz="922995">
              <a:defRPr/>
            </a:pPr>
            <a:fld id="{E7674765-2CD5-4DD7-9EFC-59777C41FCC3}" type="slidenum">
              <a:rPr lang="en-US">
                <a:solidFill>
                  <a:srgbClr val="000000"/>
                </a:solidFill>
              </a:rPr>
              <a:pPr defTabSz="922995">
                <a:defRPr/>
              </a:pPr>
              <a:t>6</a:t>
            </a:fld>
            <a:endParaRPr lang="en-US">
              <a:solidFill>
                <a:srgbClr val="000000"/>
              </a:solidFill>
            </a:endParaRPr>
          </a:p>
        </p:txBody>
      </p:sp>
    </p:spTree>
    <p:extLst>
      <p:ext uri="{BB962C8B-B14F-4D97-AF65-F5344CB8AC3E}">
        <p14:creationId xmlns:p14="http://schemas.microsoft.com/office/powerpoint/2010/main" val="217142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a:p>
            <a:pPr marL="172720" indent="-172720">
              <a:buFont typeface="Arial" panose="020B0604020202020204" pitchFamily="34" charset="0"/>
              <a:buChar char="•"/>
            </a:pPr>
            <a:r>
              <a:rPr lang="en-GB" dirty="0">
                <a:latin typeface="Arial"/>
                <a:cs typeface="Arial"/>
              </a:rPr>
              <a:t>Did you know we have our own SJCS Employment Agency: Going Places?</a:t>
            </a:r>
            <a:endParaRPr lang="en-GB" dirty="0">
              <a:cs typeface="Arial" charset="0"/>
            </a:endParaRPr>
          </a:p>
          <a:p>
            <a:pPr marL="172720" indent="-172720">
              <a:buFont typeface="Arial" panose="020B0604020202020204" pitchFamily="34" charset="0"/>
              <a:buChar char="•"/>
            </a:pPr>
            <a:endParaRPr lang="en-GB" dirty="0">
              <a:cs typeface="Arial" charset="0"/>
            </a:endParaRPr>
          </a:p>
          <a:p>
            <a:pPr marL="172720" indent="-172720">
              <a:buFont typeface="Arial" panose="020B0604020202020204" pitchFamily="34" charset="0"/>
              <a:buChar char="•"/>
            </a:pPr>
            <a:r>
              <a:rPr lang="en-GB" dirty="0">
                <a:latin typeface="Arial"/>
                <a:cs typeface="Arial"/>
              </a:rPr>
              <a:t>Students will select look at the wide selection of vacancies on the employment agency website: we have jobs roles in Agriculture, Art, Business, Construction, Childcare, computing and many more . . . </a:t>
            </a:r>
            <a:endParaRPr lang="en-GB" dirty="0">
              <a:cs typeface="Arial" charset="0"/>
            </a:endParaRPr>
          </a:p>
          <a:p>
            <a:pPr marL="172720" indent="-172720">
              <a:buFont typeface="Arial" panose="020B0604020202020204" pitchFamily="34" charset="0"/>
              <a:buChar char="•"/>
            </a:pPr>
            <a:r>
              <a:rPr lang="en-GB" dirty="0">
                <a:latin typeface="Arial"/>
                <a:cs typeface="Arial"/>
              </a:rPr>
              <a:t>Whole programme is about the process and skills needed to apply, so don't worry if there isn't an exact match for what they would like to do – pick the best fit.</a:t>
            </a:r>
            <a:br>
              <a:rPr lang="en-GB" dirty="0">
                <a:latin typeface="Arial"/>
                <a:cs typeface="Arial"/>
              </a:rPr>
            </a:br>
            <a:r>
              <a:rPr lang="en-GB" dirty="0">
                <a:latin typeface="Arial"/>
                <a:cs typeface="Arial"/>
              </a:rPr>
              <a:t>(feel free to look through this on website with child, get an idea of what they are interested in).</a:t>
            </a:r>
            <a:endParaRPr lang="en-GB" dirty="0">
              <a:cs typeface="Arial" charset="0"/>
            </a:endParaRPr>
          </a:p>
          <a:p>
            <a:pPr marL="172720" indent="-172720">
              <a:buFont typeface="Arial" panose="020B0604020202020204" pitchFamily="34" charset="0"/>
              <a:buChar char="•"/>
            </a:pPr>
            <a:endParaRPr lang="en-GB" dirty="0">
              <a:cs typeface="Arial" charset="0"/>
            </a:endParaRPr>
          </a:p>
          <a:p>
            <a:pPr marL="172720" indent="-172720">
              <a:buFont typeface="Arial" panose="020B0604020202020204" pitchFamily="34" charset="0"/>
              <a:buChar char="•"/>
            </a:pPr>
            <a:endParaRPr lang="en-GB" dirty="0">
              <a:cs typeface="Arial" charset="0"/>
            </a:endParaRPr>
          </a:p>
        </p:txBody>
      </p:sp>
      <p:sp>
        <p:nvSpPr>
          <p:cNvPr id="4" name="Slide Number Placeholder 3"/>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7</a:t>
            </a:fld>
            <a:endParaRPr lang="en-US">
              <a:solidFill>
                <a:srgbClr val="000000"/>
              </a:solidFill>
            </a:endParaRPr>
          </a:p>
        </p:txBody>
      </p:sp>
    </p:spTree>
    <p:extLst>
      <p:ext uri="{BB962C8B-B14F-4D97-AF65-F5344CB8AC3E}">
        <p14:creationId xmlns:p14="http://schemas.microsoft.com/office/powerpoint/2010/main" val="108633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8EF4-EA57-842D-0A01-D93BA84D8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74F0C-40E8-53B5-7638-A0D85F669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727F4-AAAE-8285-980F-0229D7EC1A95}"/>
              </a:ext>
            </a:extLst>
          </p:cNvPr>
          <p:cNvSpPr>
            <a:spLocks noGrp="1"/>
          </p:cNvSpPr>
          <p:nvPr>
            <p:ph type="body" idx="1"/>
          </p:nvPr>
        </p:nvSpPr>
        <p:spPr/>
        <p:txBody>
          <a:bodyPr/>
          <a:lstStyle/>
          <a:p>
            <a:r>
              <a:rPr lang="en-GB" dirty="0">
                <a:latin typeface="Arial"/>
                <a:cs typeface="Arial"/>
              </a:rPr>
              <a:t>CV &amp; Covering letter</a:t>
            </a:r>
          </a:p>
          <a:p>
            <a:pPr marL="172720" indent="-172720">
              <a:buFont typeface="Arial" panose="020B0604020202020204" pitchFamily="34" charset="0"/>
              <a:buChar char="•"/>
            </a:pPr>
            <a:r>
              <a:rPr lang="en-GB" dirty="0">
                <a:latin typeface="Arial"/>
                <a:cs typeface="Arial"/>
              </a:rPr>
              <a:t>Then in Feb - March students will be guided in specific session to prepare their CV’s and covering letters – with our support.</a:t>
            </a:r>
            <a:endParaRPr lang="en-US" dirty="0">
              <a:cs typeface="Arial" charset="0"/>
            </a:endParaRPr>
          </a:p>
          <a:p>
            <a:pPr marL="172720" indent="-172720">
              <a:buFont typeface="Arial" panose="020B0604020202020204" pitchFamily="34" charset="0"/>
              <a:buChar char="•"/>
            </a:pPr>
            <a:r>
              <a:rPr lang="en-GB" dirty="0">
                <a:latin typeface="Arial"/>
                <a:cs typeface="Arial"/>
              </a:rPr>
              <a:t>These need to be completed during their allocated sessions (possibly some homework time to research jobs).  </a:t>
            </a:r>
            <a:br>
              <a:rPr lang="en-GB" dirty="0">
                <a:latin typeface="Arial"/>
                <a:cs typeface="Arial"/>
              </a:rPr>
            </a:br>
            <a:r>
              <a:rPr lang="en-GB" dirty="0">
                <a:latin typeface="Arial"/>
                <a:cs typeface="Arial"/>
              </a:rPr>
              <a:t>Whatever state they are handed in to us this will be used for their interview with a local employer – so really important to make the most out of session, time to complete at home and hand in -  MUST be done . . .</a:t>
            </a:r>
            <a:br>
              <a:rPr lang="en-GB" dirty="0">
                <a:latin typeface="Arial"/>
                <a:cs typeface="Arial"/>
              </a:rPr>
            </a:br>
            <a:r>
              <a:rPr lang="en-GB" dirty="0">
                <a:latin typeface="Arial"/>
                <a:cs typeface="Arial"/>
              </a:rPr>
              <a:t>Re-emphasising how much first impressions count and that the interviewer will be forming an opinion by the way the CV is presented.  </a:t>
            </a:r>
            <a:endParaRPr lang="en-US" dirty="0">
              <a:cs typeface="Arial"/>
            </a:endParaRPr>
          </a:p>
          <a:p>
            <a:pPr marL="173062" indent="-173062">
              <a:buFont typeface="Arial" panose="020B0604020202020204" pitchFamily="34" charset="0"/>
              <a:buChar char="•"/>
            </a:pPr>
            <a:endParaRPr lang="en-GB" dirty="0"/>
          </a:p>
          <a:p>
            <a:pPr marL="172720" indent="-172720">
              <a:buFont typeface="Arial" panose="020B0604020202020204" pitchFamily="34" charset="0"/>
              <a:buChar char="•"/>
            </a:pPr>
            <a:r>
              <a:rPr lang="en-GB" dirty="0">
                <a:latin typeface="Arial"/>
                <a:cs typeface="Arial"/>
              </a:rPr>
              <a:t>Pupils will also complete a Covering letter through their English lessons, tailored to their chosen job from our very own Employment company.</a:t>
            </a:r>
          </a:p>
          <a:p>
            <a:pPr marL="172720" indent="-172720">
              <a:buFont typeface="Arial" panose="020B0604020202020204" pitchFamily="34" charset="0"/>
              <a:buChar char="•"/>
            </a:pPr>
            <a:r>
              <a:rPr lang="en-GB" dirty="0">
                <a:latin typeface="Arial"/>
                <a:cs typeface="Arial"/>
              </a:rPr>
              <a:t>These Covering letters and CV's will be shared with employers in preparation for their mock interviews.</a:t>
            </a:r>
            <a:endParaRPr lang="en-GB" dirty="0">
              <a:cs typeface="Arial" charset="0"/>
            </a:endParaRPr>
          </a:p>
          <a:p>
            <a:br>
              <a:rPr lang="en-GB" dirty="0">
                <a:latin typeface="Arial"/>
                <a:cs typeface="Arial"/>
              </a:rPr>
            </a:br>
            <a:r>
              <a:rPr lang="en-GB" dirty="0">
                <a:latin typeface="Arial"/>
                <a:cs typeface="Arial"/>
              </a:rPr>
              <a:t>Here are examples of teachers supporting pupils.</a:t>
            </a:r>
            <a:endParaRPr lang="en-GB" dirty="0">
              <a:cs typeface="Arial"/>
            </a:endParaRPr>
          </a:p>
          <a:p>
            <a:r>
              <a:rPr lang="en-GB" dirty="0">
                <a:latin typeface="Arial"/>
                <a:cs typeface="Arial"/>
              </a:rPr>
              <a:t>Please note this is NOT their WEX – this is in prep for their mock interviews- I will go over Work Experience separately.</a:t>
            </a:r>
            <a:endParaRPr lang="en-GB" dirty="0">
              <a:cs typeface="Arial"/>
            </a:endParaRPr>
          </a:p>
          <a:p>
            <a:pPr marL="173062" indent="-173062">
              <a:buFont typeface="Arial" panose="020B0604020202020204" pitchFamily="34" charset="0"/>
              <a:buChar char="•"/>
            </a:pPr>
            <a:endParaRPr lang="en-GB" dirty="0">
              <a:cs typeface="Arial" charset="0"/>
            </a:endParaRPr>
          </a:p>
        </p:txBody>
      </p:sp>
      <p:sp>
        <p:nvSpPr>
          <p:cNvPr id="4" name="Slide Number Placeholder 3">
            <a:extLst>
              <a:ext uri="{FF2B5EF4-FFF2-40B4-BE49-F238E27FC236}">
                <a16:creationId xmlns:a16="http://schemas.microsoft.com/office/drawing/2014/main" id="{7F81A346-C034-B152-EF3B-75AFD6C197E3}"/>
              </a:ext>
            </a:extLst>
          </p:cNvPr>
          <p:cNvSpPr>
            <a:spLocks noGrp="1"/>
          </p:cNvSpPr>
          <p:nvPr>
            <p:ph type="sldNum" sz="quarter" idx="10"/>
          </p:nvPr>
        </p:nvSpPr>
        <p:spPr/>
        <p:txBody>
          <a:bodyPr/>
          <a:lstStyle/>
          <a:p>
            <a:pPr defTabSz="922995">
              <a:defRPr/>
            </a:pPr>
            <a:fld id="{E7674765-2CD5-4DD7-9EFC-59777C41FCC3}" type="slidenum">
              <a:rPr lang="en-US">
                <a:solidFill>
                  <a:srgbClr val="000000"/>
                </a:solidFill>
              </a:rPr>
              <a:pPr defTabSz="922995">
                <a:defRPr/>
              </a:pPr>
              <a:t>8</a:t>
            </a:fld>
            <a:endParaRPr lang="en-US">
              <a:solidFill>
                <a:srgbClr val="000000"/>
              </a:solidFill>
            </a:endParaRPr>
          </a:p>
        </p:txBody>
      </p:sp>
    </p:spTree>
    <p:extLst>
      <p:ext uri="{BB962C8B-B14F-4D97-AF65-F5344CB8AC3E}">
        <p14:creationId xmlns:p14="http://schemas.microsoft.com/office/powerpoint/2010/main" val="286965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a:t>
            </a:r>
            <a:r>
              <a:rPr lang="en-GB" dirty="0" err="1">
                <a:latin typeface="Arial"/>
                <a:cs typeface="Arial"/>
              </a:rPr>
              <a:t>Canx</a:t>
            </a:r>
            <a:r>
              <a:rPr lang="en-GB" dirty="0">
                <a:latin typeface="Arial"/>
                <a:cs typeface="Arial"/>
              </a:rPr>
              <a:t>?)  In March we will be working with students in PSHE to help them learn about doing a great interview!  (Hopefully have an outside speaker!)</a:t>
            </a:r>
          </a:p>
          <a:p>
            <a:endParaRPr lang="en-GB" dirty="0"/>
          </a:p>
          <a:p>
            <a:pPr marL="171450" indent="-171450">
              <a:buFont typeface="Arial"/>
              <a:buChar char="•"/>
            </a:pPr>
            <a:r>
              <a:rPr lang="en-GB" dirty="0">
                <a:latin typeface="Arial"/>
                <a:cs typeface="Arial"/>
              </a:rPr>
              <a:t>Effective communication both non-verbally/verbally/written</a:t>
            </a:r>
          </a:p>
          <a:p>
            <a:pPr marL="171450" indent="-171450">
              <a:buFont typeface="Arial"/>
              <a:buChar char="•"/>
            </a:pPr>
            <a:r>
              <a:rPr lang="en-GB" dirty="0">
                <a:latin typeface="Arial"/>
                <a:cs typeface="Arial"/>
              </a:rPr>
              <a:t>How first impressions really count – What you wear – how to introduce yourself – how to use your voice to sound assertive</a:t>
            </a:r>
          </a:p>
          <a:p>
            <a:pPr marL="171450" indent="-171450">
              <a:buFont typeface="Arial"/>
              <a:buChar char="•"/>
            </a:pPr>
            <a:r>
              <a:rPr lang="en-GB" dirty="0">
                <a:latin typeface="Arial"/>
                <a:cs typeface="Arial"/>
              </a:rPr>
              <a:t>Interview Techniques – Understanding good and bad techniques and practising the good ones.</a:t>
            </a:r>
          </a:p>
          <a:p>
            <a:pPr marL="171450" indent="-171450">
              <a:buFont typeface="Arial"/>
              <a:buChar char="•"/>
            </a:pPr>
            <a:r>
              <a:rPr lang="en-GB" dirty="0">
                <a:latin typeface="Arial"/>
                <a:cs typeface="Arial"/>
              </a:rPr>
              <a:t>They will also introduce our pupils to the concept of how virtual interviews and how they are very much becoming the norm.</a:t>
            </a:r>
          </a:p>
          <a:p>
            <a:endParaRPr lang="en-GB" dirty="0"/>
          </a:p>
          <a:p>
            <a:endParaRPr lang="en-GB" dirty="0"/>
          </a:p>
          <a:p>
            <a:r>
              <a:rPr lang="en-GB" dirty="0">
                <a:latin typeface="Arial"/>
                <a:cs typeface="Arial"/>
              </a:rPr>
              <a:t>This will equip you with all the skills you need to really shine at interviews!</a:t>
            </a:r>
          </a:p>
        </p:txBody>
      </p:sp>
      <p:sp>
        <p:nvSpPr>
          <p:cNvPr id="4" name="Slide Number Placeholder 3"/>
          <p:cNvSpPr>
            <a:spLocks noGrp="1"/>
          </p:cNvSpPr>
          <p:nvPr>
            <p:ph type="sldNum" sz="quarter" idx="5"/>
          </p:nvPr>
        </p:nvSpPr>
        <p:spPr/>
        <p:txBody>
          <a:bodyPr/>
          <a:lstStyle/>
          <a:p>
            <a:pPr defTabSz="922995">
              <a:defRPr/>
            </a:pPr>
            <a:fld id="{E7674765-2CD5-4DD7-9EFC-59777C41FCC3}" type="slidenum">
              <a:rPr lang="en-US">
                <a:solidFill>
                  <a:srgbClr val="000000"/>
                </a:solidFill>
              </a:rPr>
              <a:pPr defTabSz="922995">
                <a:defRPr/>
              </a:pPr>
              <a:t>9</a:t>
            </a:fld>
            <a:endParaRPr lang="en-US">
              <a:solidFill>
                <a:srgbClr val="000000"/>
              </a:solidFill>
            </a:endParaRPr>
          </a:p>
        </p:txBody>
      </p:sp>
    </p:spTree>
    <p:extLst>
      <p:ext uri="{BB962C8B-B14F-4D97-AF65-F5344CB8AC3E}">
        <p14:creationId xmlns:p14="http://schemas.microsoft.com/office/powerpoint/2010/main" val="115562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B15B-31BF-A44B-93EC-781486E0B4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64DA6E-F573-0C4E-9DBB-CDE0C873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54CFE7-1910-EC4B-A9EC-8BE8720BFDEE}"/>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01BDD76C-16CF-0947-BBA9-5D86E0877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65E6A-6A13-604D-83E1-DE1B36DFA20C}"/>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283313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61D5-9422-B642-B6D5-2F6A6DF2722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2470DD-AB0F-EB4B-B68C-672F989FC2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3297DA-0385-1A43-AD32-82329F66FFA5}"/>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474BB52F-A9DF-984D-9FA9-1B71BB5C1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5573C-6196-494D-8460-24AA225C6989}"/>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44210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3F7B4-0ECC-6A45-BC2E-DB656298A86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F1FCC7-E5E4-BA40-BD49-15C76009C3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96FEBA-5A9C-344F-BF78-4E391FB98532}"/>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850D92D9-8A0C-C442-B4CB-79D082D42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06DAA-2455-264B-A495-3955533C00B6}"/>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96843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99E3-E5A7-EA4A-87DA-5B27134A0F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ECA6AE-F209-A240-A974-22037B12287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EB4755-9A8E-8F42-8A83-B7F508761A52}"/>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98C018A2-2EBB-AA47-A6F4-3612551F1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AE276-504B-0043-B5A4-B7C5758512A6}"/>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65145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47E2-6E12-8349-8C65-2C875D935E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C3DF7A2-045C-134A-9FB3-4889FFB658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BABF79-A586-824B-9180-E1FB87C1FD1F}"/>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9B9E3CCF-31E8-0344-8A8D-F12EE7C85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A4AEA-DB55-5546-B5C7-0160D83EBE40}"/>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62898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02BB-AE11-564B-BDEA-936D667B9C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A18440-EE35-D942-AD54-8D3BA9AE0E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11C4C-190E-F146-81A3-5582B992C9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D47AF3-2249-2D40-962E-AA4E86598FC0}"/>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6" name="Footer Placeholder 5">
            <a:extLst>
              <a:ext uri="{FF2B5EF4-FFF2-40B4-BE49-F238E27FC236}">
                <a16:creationId xmlns:a16="http://schemas.microsoft.com/office/drawing/2014/main" id="{2914F455-C42F-6841-81BE-DED5C6D07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A9737-A20B-0C4A-9585-6B5174EE019E}"/>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548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18E7-43C4-554B-9FC1-38E70EE76FC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12979A-2AAB-544D-8DE2-69002E608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432BC5-1B3D-3649-B119-7EF70E8BE0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49FE471-E91C-9147-8422-F73F678EE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99CF38-5002-3E41-BEF3-64BEE2A811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A253852-1BAC-E74F-94B4-FEED9B0AB50D}"/>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8" name="Footer Placeholder 7">
            <a:extLst>
              <a:ext uri="{FF2B5EF4-FFF2-40B4-BE49-F238E27FC236}">
                <a16:creationId xmlns:a16="http://schemas.microsoft.com/office/drawing/2014/main" id="{DA14520B-5AD4-864A-BDE6-8F541368A9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339D7-EC04-084E-8883-EC6A46C82B8D}"/>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78419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D0B6-3B02-9149-BA8A-5F07E70905E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520263E-34B8-0B49-8AA9-1F9C9AF74022}"/>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4" name="Footer Placeholder 3">
            <a:extLst>
              <a:ext uri="{FF2B5EF4-FFF2-40B4-BE49-F238E27FC236}">
                <a16:creationId xmlns:a16="http://schemas.microsoft.com/office/drawing/2014/main" id="{DB82A76B-9F43-174C-A2B1-5AB7ECF1D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3D76F-FE1A-0346-9A12-22E96BC4240E}"/>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92056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B403F7-CB43-B140-8FB7-B9B07A8219D1}"/>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3" name="Footer Placeholder 2">
            <a:extLst>
              <a:ext uri="{FF2B5EF4-FFF2-40B4-BE49-F238E27FC236}">
                <a16:creationId xmlns:a16="http://schemas.microsoft.com/office/drawing/2014/main" id="{B2DD4EE4-5DF1-FB41-853C-D09475A12F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FF4FBC-EB3A-BA49-8960-56791CFA711C}"/>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590887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94C6-4753-E241-9CE4-FE997891D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FE4913-EDB0-984A-809D-9A87AE425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2837C2-5561-B64B-B538-499BFF475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8BB15E-4A7E-0C47-A95E-D0DA6F36FC3E}"/>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6" name="Footer Placeholder 5">
            <a:extLst>
              <a:ext uri="{FF2B5EF4-FFF2-40B4-BE49-F238E27FC236}">
                <a16:creationId xmlns:a16="http://schemas.microsoft.com/office/drawing/2014/main" id="{3259629C-947D-9E46-A2D6-FAED63E83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2753B-45AD-8743-A056-5475B1444D74}"/>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360469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27F1-D22F-FF4E-83E7-E35867DCEF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555A399-3656-404A-9BEC-74C531B6F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9B707-3244-6C43-93C3-CF1D40E6E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6CE231-7937-6C46-92A3-67023A82992F}"/>
              </a:ext>
            </a:extLst>
          </p:cNvPr>
          <p:cNvSpPr>
            <a:spLocks noGrp="1"/>
          </p:cNvSpPr>
          <p:nvPr>
            <p:ph type="dt" sz="half" idx="10"/>
          </p:nvPr>
        </p:nvSpPr>
        <p:spPr/>
        <p:txBody>
          <a:bodyPr/>
          <a:lstStyle/>
          <a:p>
            <a:fld id="{B121614D-8A9C-5E40-A12B-968C1F8039C7}" type="datetimeFigureOut">
              <a:rPr lang="en-US" smtClean="0"/>
              <a:t>2/24/25</a:t>
            </a:fld>
            <a:endParaRPr lang="en-US"/>
          </a:p>
        </p:txBody>
      </p:sp>
      <p:sp>
        <p:nvSpPr>
          <p:cNvPr id="6" name="Footer Placeholder 5">
            <a:extLst>
              <a:ext uri="{FF2B5EF4-FFF2-40B4-BE49-F238E27FC236}">
                <a16:creationId xmlns:a16="http://schemas.microsoft.com/office/drawing/2014/main" id="{77C7FA41-5935-7844-BBC5-FEA045BD9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8A7B-BE95-F240-9946-82C23CBFF3FB}"/>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92981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3430A-E60F-B64C-870A-6D5F07762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D0A5C5-20FF-D743-8CF8-9E526D65F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4C0FDC-02A7-714D-98C4-24CFFF175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614D-8A9C-5E40-A12B-968C1F8039C7}" type="datetimeFigureOut">
              <a:rPr lang="en-US" smtClean="0"/>
              <a:t>2/24/25</a:t>
            </a:fld>
            <a:endParaRPr lang="en-US"/>
          </a:p>
        </p:txBody>
      </p:sp>
      <p:sp>
        <p:nvSpPr>
          <p:cNvPr id="5" name="Footer Placeholder 4">
            <a:extLst>
              <a:ext uri="{FF2B5EF4-FFF2-40B4-BE49-F238E27FC236}">
                <a16:creationId xmlns:a16="http://schemas.microsoft.com/office/drawing/2014/main" id="{056F590D-527A-CF4D-82DB-71FA862AE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72820C-11AE-AD47-993B-2B7DCA735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DFCF5-1B7D-3E4B-9508-992298B8804C}" type="slidenum">
              <a:rPr lang="en-US" smtClean="0"/>
              <a:t>‹#›</a:t>
            </a:fld>
            <a:endParaRPr lang="en-US"/>
          </a:p>
        </p:txBody>
      </p:sp>
    </p:spTree>
    <p:extLst>
      <p:ext uri="{BB962C8B-B14F-4D97-AF65-F5344CB8AC3E}">
        <p14:creationId xmlns:p14="http://schemas.microsoft.com/office/powerpoint/2010/main" val="1933549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vPcQazsFca8?feature=share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sp.learnaboutwork.n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hyperlink" Target="https://ssp.learnaboutwork.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sfe@sjcs.org.u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646CB0-E2CA-DB4A-A366-D1ABDA3C9E86}"/>
              </a:ext>
            </a:extLst>
          </p:cNvPr>
          <p:cNvSpPr txBox="1"/>
          <p:nvPr/>
        </p:nvSpPr>
        <p:spPr>
          <a:xfrm>
            <a:off x="622382" y="3332492"/>
            <a:ext cx="11127705" cy="923330"/>
          </a:xfrm>
          <a:prstGeom prst="rect">
            <a:avLst/>
          </a:prstGeom>
          <a:noFill/>
        </p:spPr>
        <p:txBody>
          <a:bodyPr wrap="square" lIns="91440" tIns="45720" rIns="91440" bIns="45720" rtlCol="0" anchor="t">
            <a:spAutoFit/>
          </a:bodyPr>
          <a:lstStyle/>
          <a:p>
            <a:pPr algn="ctr"/>
            <a:endParaRPr lang="en-US" sz="5400" b="1" dirty="0">
              <a:solidFill>
                <a:schemeClr val="bg1"/>
              </a:solidFill>
              <a:latin typeface="Rambla" panose="02000503000000020004" pitchFamily="2" charset="77"/>
            </a:endParaRPr>
          </a:p>
        </p:txBody>
      </p:sp>
      <p:sp>
        <p:nvSpPr>
          <p:cNvPr id="13" name="Content Placeholder 12"/>
          <p:cNvSpPr txBox="1">
            <a:spLocks/>
          </p:cNvSpPr>
          <p:nvPr/>
        </p:nvSpPr>
        <p:spPr>
          <a:xfrm>
            <a:off x="1226127" y="679003"/>
            <a:ext cx="9739745" cy="226286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5700" b="1" dirty="0">
                <a:solidFill>
                  <a:schemeClr val="bg1"/>
                </a:solidFill>
                <a:latin typeface="Aptos" panose="020B0004020202020204" pitchFamily="34" charset="0"/>
              </a:rPr>
              <a:t>Work Experience Launch 2025</a:t>
            </a:r>
          </a:p>
          <a:p>
            <a:pPr marL="0" indent="0" algn="ctr">
              <a:buFont typeface="Arial" panose="020B0604020202020204" pitchFamily="34" charset="0"/>
              <a:buNone/>
            </a:pPr>
            <a:endParaRPr lang="en-GB" sz="5700" dirty="0">
              <a:solidFill>
                <a:schemeClr val="bg1"/>
              </a:solidFill>
              <a:latin typeface="Aptos" panose="020B0004020202020204" pitchFamily="34" charset="0"/>
            </a:endParaRPr>
          </a:p>
          <a:p>
            <a:pPr algn="ctr">
              <a:buFont typeface="Arial" panose="020B0604020202020204" pitchFamily="34" charset="0"/>
              <a:buNone/>
            </a:pPr>
            <a:r>
              <a:rPr lang="en-GB" sz="4200" dirty="0">
                <a:solidFill>
                  <a:schemeClr val="bg1"/>
                </a:solidFill>
                <a:latin typeface="Aptos" panose="020B0004020202020204" pitchFamily="34" charset="0"/>
              </a:rPr>
              <a:t>St. Joseph’s Catholic School</a:t>
            </a:r>
            <a:endParaRPr lang="en-GB" sz="4200" dirty="0">
              <a:latin typeface="Aptos" panose="020B0004020202020204" pitchFamily="34" charset="0"/>
            </a:endParaRPr>
          </a:p>
          <a:p>
            <a:pPr marL="0" indent="0">
              <a:buFont typeface="Arial" panose="020B0604020202020204" pitchFamily="34" charset="0"/>
              <a:buNone/>
            </a:pPr>
            <a:r>
              <a:rPr lang="en-GB" sz="2400" dirty="0">
                <a:latin typeface="Aptos" panose="020B0004020202020204" pitchFamily="34" charset="0"/>
              </a:rPr>
              <a:t>   </a:t>
            </a:r>
          </a:p>
          <a:p>
            <a:pPr marL="0" indent="0">
              <a:buFont typeface="Arial" panose="020B0604020202020204" pitchFamily="34" charset="0"/>
              <a:buNone/>
            </a:pPr>
            <a:r>
              <a:rPr lang="en-GB" sz="2400" dirty="0">
                <a:latin typeface="Aptos" panose="020B0004020202020204" pitchFamily="34" charset="0"/>
              </a:rPr>
              <a:t>           </a:t>
            </a:r>
          </a:p>
          <a:p>
            <a:pPr marL="0" indent="0">
              <a:buFont typeface="Arial" panose="020B0604020202020204" pitchFamily="34" charset="0"/>
              <a:buNone/>
            </a:pPr>
            <a:endParaRPr lang="en-GB" sz="2400"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p:txBody>
      </p:sp>
      <p:sp>
        <p:nvSpPr>
          <p:cNvPr id="3" name="TextBox 2">
            <a:extLst>
              <a:ext uri="{FF2B5EF4-FFF2-40B4-BE49-F238E27FC236}">
                <a16:creationId xmlns:a16="http://schemas.microsoft.com/office/drawing/2014/main" id="{8640ABE3-B5B0-DF20-3B6F-B82ADCC298D6}"/>
              </a:ext>
            </a:extLst>
          </p:cNvPr>
          <p:cNvSpPr txBox="1"/>
          <p:nvPr/>
        </p:nvSpPr>
        <p:spPr>
          <a:xfrm>
            <a:off x="10525849" y="5777878"/>
            <a:ext cx="1367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ptos" panose="020B0004020202020204" pitchFamily="34" charset="0"/>
                <a:cs typeface="Arial"/>
              </a:rPr>
              <a:t>Miss Gale</a:t>
            </a:r>
          </a:p>
          <a:p>
            <a:r>
              <a:rPr lang="en-GB" dirty="0">
                <a:solidFill>
                  <a:schemeClr val="bg1"/>
                </a:solidFill>
                <a:latin typeface="Aptos" panose="020B0004020202020204" pitchFamily="34" charset="0"/>
                <a:cs typeface="Arial"/>
              </a:rPr>
              <a:t>Mrs Nobis</a:t>
            </a:r>
          </a:p>
        </p:txBody>
      </p:sp>
      <p:pic>
        <p:nvPicPr>
          <p:cNvPr id="4" name="Picture 3" descr="A blue cubes with letters and arrows&#10;&#10;Description automatically generated">
            <a:extLst>
              <a:ext uri="{FF2B5EF4-FFF2-40B4-BE49-F238E27FC236}">
                <a16:creationId xmlns:a16="http://schemas.microsoft.com/office/drawing/2014/main" id="{66D572E2-A136-0069-2A37-E76CDFA7BB55}"/>
              </a:ext>
            </a:extLst>
          </p:cNvPr>
          <p:cNvPicPr>
            <a:picLocks noChangeAspect="1"/>
          </p:cNvPicPr>
          <p:nvPr/>
        </p:nvPicPr>
        <p:blipFill>
          <a:blip r:embed="rId3"/>
          <a:stretch>
            <a:fillRect/>
          </a:stretch>
        </p:blipFill>
        <p:spPr>
          <a:xfrm>
            <a:off x="235527" y="4620849"/>
            <a:ext cx="990600" cy="1952625"/>
          </a:xfrm>
          <a:prstGeom prst="rect">
            <a:avLst/>
          </a:prstGeom>
        </p:spPr>
      </p:pic>
      <p:pic>
        <p:nvPicPr>
          <p:cNvPr id="1026" name="Picture 2" descr="Skills shortage holds back small firms">
            <a:extLst>
              <a:ext uri="{FF2B5EF4-FFF2-40B4-BE49-F238E27FC236}">
                <a16:creationId xmlns:a16="http://schemas.microsoft.com/office/drawing/2014/main" id="{F621C629-25AD-E301-448E-3037E2879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045" y="2671298"/>
            <a:ext cx="6235909" cy="350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0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14"/>
            <a:ext cx="10515600" cy="1325563"/>
          </a:xfrm>
        </p:spPr>
        <p:txBody>
          <a:bodyPr/>
          <a:lstStyle/>
          <a:p>
            <a:pPr algn="ctr"/>
            <a:r>
              <a:rPr lang="en-GB" sz="3600" b="1" dirty="0">
                <a:solidFill>
                  <a:schemeClr val="bg1"/>
                </a:solidFill>
                <a:latin typeface="Aptos" panose="020B0004020202020204" pitchFamily="34" charset="0"/>
              </a:rPr>
              <a:t>Mock Interview Day – April 2025</a:t>
            </a:r>
            <a:endParaRPr lang="en-GB" sz="3600" b="1" dirty="0">
              <a:solidFill>
                <a:schemeClr val="bg1"/>
              </a:solidFill>
              <a:latin typeface="Aptos" panose="020B0004020202020204" pitchFamily="34" charset="0"/>
              <a:ea typeface="Tahoma"/>
              <a:cs typeface="Tahoma"/>
            </a:endParaRPr>
          </a:p>
        </p:txBody>
      </p:sp>
      <p:sp>
        <p:nvSpPr>
          <p:cNvPr id="3" name="Content Placeholder 2"/>
          <p:cNvSpPr>
            <a:spLocks noGrp="1"/>
          </p:cNvSpPr>
          <p:nvPr>
            <p:ph idx="1"/>
          </p:nvPr>
        </p:nvSpPr>
        <p:spPr/>
        <p:txBody>
          <a:bodyPr/>
          <a:lstStyle/>
          <a:p>
            <a:endParaRPr lang="en-GB"/>
          </a:p>
          <a:p>
            <a:endParaRPr lang="en-GB"/>
          </a:p>
        </p:txBody>
      </p:sp>
      <p:pic>
        <p:nvPicPr>
          <p:cNvPr id="7" name="Picture 6" descr="A group of people posing for a photo&#10;&#10;AI-generated content may be incorrect.">
            <a:extLst>
              <a:ext uri="{FF2B5EF4-FFF2-40B4-BE49-F238E27FC236}">
                <a16:creationId xmlns:a16="http://schemas.microsoft.com/office/drawing/2014/main" id="{83391FF3-30D9-C1A0-CE87-0F90B5E28F28}"/>
              </a:ext>
            </a:extLst>
          </p:cNvPr>
          <p:cNvPicPr>
            <a:picLocks noChangeAspect="1"/>
          </p:cNvPicPr>
          <p:nvPr/>
        </p:nvPicPr>
        <p:blipFill>
          <a:blip r:embed="rId3"/>
          <a:stretch>
            <a:fillRect/>
          </a:stretch>
        </p:blipFill>
        <p:spPr>
          <a:xfrm>
            <a:off x="838200" y="1598577"/>
            <a:ext cx="5844988" cy="4094364"/>
          </a:xfrm>
          <a:prstGeom prst="rect">
            <a:avLst/>
          </a:prstGeom>
        </p:spPr>
      </p:pic>
      <p:pic>
        <p:nvPicPr>
          <p:cNvPr id="5" name="Picture 4">
            <a:extLst>
              <a:ext uri="{FF2B5EF4-FFF2-40B4-BE49-F238E27FC236}">
                <a16:creationId xmlns:a16="http://schemas.microsoft.com/office/drawing/2014/main" id="{524BC58B-C0C4-472E-B742-B352996361D1}"/>
              </a:ext>
            </a:extLst>
          </p:cNvPr>
          <p:cNvPicPr/>
          <p:nvPr/>
        </p:nvPicPr>
        <p:blipFill rotWithShape="1">
          <a:blip r:embed="rId4" cstate="print">
            <a:extLst>
              <a:ext uri="{28A0092B-C50C-407E-A947-70E740481C1C}">
                <a14:useLocalDpi xmlns:a14="http://schemas.microsoft.com/office/drawing/2010/main" val="0"/>
              </a:ext>
            </a:extLst>
          </a:blip>
          <a:srcRect l="4133" t="20224" r="7509"/>
          <a:stretch/>
        </p:blipFill>
        <p:spPr>
          <a:xfrm>
            <a:off x="6255364" y="3155576"/>
            <a:ext cx="5273248" cy="3248435"/>
          </a:xfrm>
          <a:prstGeom prst="rect">
            <a:avLst/>
          </a:prstGeom>
        </p:spPr>
      </p:pic>
    </p:spTree>
    <p:extLst>
      <p:ext uri="{BB962C8B-B14F-4D97-AF65-F5344CB8AC3E}">
        <p14:creationId xmlns:p14="http://schemas.microsoft.com/office/powerpoint/2010/main" val="134362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a:solidFill>
                  <a:schemeClr val="bg1"/>
                </a:solidFill>
                <a:latin typeface="Aptos" panose="020B0004020202020204" pitchFamily="34" charset="0"/>
              </a:rPr>
              <a:t>Mock Interview Day – April 2025</a:t>
            </a:r>
          </a:p>
        </p:txBody>
      </p:sp>
      <p:sp>
        <p:nvSpPr>
          <p:cNvPr id="3" name="Content Placeholder 2"/>
          <p:cNvSpPr>
            <a:spLocks noGrp="1"/>
          </p:cNvSpPr>
          <p:nvPr>
            <p:ph idx="1"/>
          </p:nvPr>
        </p:nvSpPr>
        <p:spPr/>
        <p:txBody>
          <a:bodyPr/>
          <a:lstStyle/>
          <a:p>
            <a:endParaRPr lang="en-GB"/>
          </a:p>
          <a:p>
            <a:endParaRPr lang="en-GB"/>
          </a:p>
        </p:txBody>
      </p:sp>
      <p:pic>
        <p:nvPicPr>
          <p:cNvPr id="4" name="Picture 3">
            <a:extLst>
              <a:ext uri="{FF2B5EF4-FFF2-40B4-BE49-F238E27FC236}">
                <a16:creationId xmlns:a16="http://schemas.microsoft.com/office/drawing/2014/main" id="{4E172706-0BA5-4CD6-98C2-A7B38F15DEE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74424" y="2294965"/>
            <a:ext cx="4796117" cy="3139495"/>
          </a:xfrm>
          <a:prstGeom prst="rect">
            <a:avLst/>
          </a:prstGeom>
        </p:spPr>
      </p:pic>
      <p:pic>
        <p:nvPicPr>
          <p:cNvPr id="5" name="Picture 4">
            <a:extLst>
              <a:ext uri="{FF2B5EF4-FFF2-40B4-BE49-F238E27FC236}">
                <a16:creationId xmlns:a16="http://schemas.microsoft.com/office/drawing/2014/main" id="{7AEC24A0-16ED-4DA2-BC88-0497B272F668}"/>
              </a:ext>
            </a:extLst>
          </p:cNvPr>
          <p:cNvPicPr>
            <a:picLocks noChangeAspect="1"/>
          </p:cNvPicPr>
          <p:nvPr/>
        </p:nvPicPr>
        <p:blipFill>
          <a:blip r:embed="rId4"/>
          <a:stretch>
            <a:fillRect/>
          </a:stretch>
        </p:blipFill>
        <p:spPr>
          <a:xfrm>
            <a:off x="6706765" y="2294966"/>
            <a:ext cx="4389657" cy="3139494"/>
          </a:xfrm>
          <a:prstGeom prst="rect">
            <a:avLst/>
          </a:prstGeom>
        </p:spPr>
      </p:pic>
    </p:spTree>
    <p:extLst>
      <p:ext uri="{BB962C8B-B14F-4D97-AF65-F5344CB8AC3E}">
        <p14:creationId xmlns:p14="http://schemas.microsoft.com/office/powerpoint/2010/main" val="1108095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5B22-0490-B1D1-ADD4-42D7BB4CA450}"/>
              </a:ext>
            </a:extLst>
          </p:cNvPr>
          <p:cNvSpPr>
            <a:spLocks noGrp="1"/>
          </p:cNvSpPr>
          <p:nvPr>
            <p:ph type="title"/>
          </p:nvPr>
        </p:nvSpPr>
        <p:spPr>
          <a:xfrm>
            <a:off x="1981200" y="565270"/>
            <a:ext cx="8229600" cy="1384300"/>
          </a:xfrm>
        </p:spPr>
        <p:txBody>
          <a:bodyPr>
            <a:normAutofit fontScale="90000"/>
          </a:bodyPr>
          <a:lstStyle/>
          <a:p>
            <a:pPr algn="ctr"/>
            <a:r>
              <a:rPr lang="en-GB" b="1" dirty="0">
                <a:solidFill>
                  <a:schemeClr val="bg1"/>
                </a:solidFill>
                <a:latin typeface="Aptos" panose="020B0004020202020204" pitchFamily="34" charset="0"/>
              </a:rPr>
              <a:t>Task 2: Work Experience</a:t>
            </a:r>
            <a:br>
              <a:rPr lang="en-GB" b="1" dirty="0">
                <a:solidFill>
                  <a:schemeClr val="bg1"/>
                </a:solidFill>
                <a:latin typeface="Aptos" panose="020B0004020202020204" pitchFamily="34" charset="0"/>
              </a:rPr>
            </a:br>
            <a:r>
              <a:rPr lang="en-GB" b="1" dirty="0">
                <a:solidFill>
                  <a:schemeClr val="bg1"/>
                </a:solidFill>
                <a:latin typeface="Aptos" panose="020B0004020202020204" pitchFamily="34" charset="0"/>
              </a:rPr>
              <a:t>WEX is LAUNCHED! </a:t>
            </a:r>
            <a:br>
              <a:rPr lang="en-GB" b="1" dirty="0">
                <a:solidFill>
                  <a:schemeClr val="bg1"/>
                </a:solidFill>
                <a:latin typeface="Aptos" panose="020B0004020202020204" pitchFamily="34" charset="0"/>
              </a:rPr>
            </a:br>
            <a:r>
              <a:rPr lang="en-GB" b="1" dirty="0">
                <a:solidFill>
                  <a:schemeClr val="bg1"/>
                </a:solidFill>
                <a:latin typeface="Aptos" panose="020B0004020202020204" pitchFamily="34" charset="0"/>
              </a:rPr>
              <a:t>28th January</a:t>
            </a:r>
            <a:endParaRPr lang="en-GB" b="1" dirty="0">
              <a:solidFill>
                <a:schemeClr val="bg1"/>
              </a:solidFill>
              <a:latin typeface="Aptos" panose="020B0004020202020204" pitchFamily="34" charset="0"/>
              <a:ea typeface="Tahoma"/>
              <a:cs typeface="Tahoma"/>
            </a:endParaRPr>
          </a:p>
        </p:txBody>
      </p:sp>
      <p:pic>
        <p:nvPicPr>
          <p:cNvPr id="11" name="Content Placeholder 10" descr="A picture containing text, night sky">
            <a:extLst>
              <a:ext uri="{FF2B5EF4-FFF2-40B4-BE49-F238E27FC236}">
                <a16:creationId xmlns:a16="http://schemas.microsoft.com/office/drawing/2014/main" id="{DFD24241-53FD-2233-E676-035237DF8E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0" y="2321944"/>
            <a:ext cx="5486400" cy="4114800"/>
          </a:xfrm>
        </p:spPr>
      </p:pic>
      <p:pic>
        <p:nvPicPr>
          <p:cNvPr id="4" name="Picture 3" descr="A blue cubes with letters and arrows&#10;&#10;Description automatically generated">
            <a:extLst>
              <a:ext uri="{FF2B5EF4-FFF2-40B4-BE49-F238E27FC236}">
                <a16:creationId xmlns:a16="http://schemas.microsoft.com/office/drawing/2014/main" id="{48F10255-F747-05A3-8A20-8704D4B4E2E8}"/>
              </a:ext>
            </a:extLst>
          </p:cNvPr>
          <p:cNvPicPr>
            <a:picLocks noChangeAspect="1"/>
          </p:cNvPicPr>
          <p:nvPr/>
        </p:nvPicPr>
        <p:blipFill>
          <a:blip r:embed="rId4"/>
          <a:stretch>
            <a:fillRect/>
          </a:stretch>
        </p:blipFill>
        <p:spPr>
          <a:xfrm>
            <a:off x="9612319" y="4907693"/>
            <a:ext cx="990600" cy="1952625"/>
          </a:xfrm>
          <a:prstGeom prst="rect">
            <a:avLst/>
          </a:prstGeom>
        </p:spPr>
      </p:pic>
    </p:spTree>
    <p:extLst>
      <p:ext uri="{BB962C8B-B14F-4D97-AF65-F5344CB8AC3E}">
        <p14:creationId xmlns:p14="http://schemas.microsoft.com/office/powerpoint/2010/main" val="58428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7A3C9-17E4-B860-A0EE-51507E3DF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3C6FB-0846-04DE-B21F-526FB7D7D4D4}"/>
              </a:ext>
            </a:extLst>
          </p:cNvPr>
          <p:cNvSpPr>
            <a:spLocks noGrp="1"/>
          </p:cNvSpPr>
          <p:nvPr>
            <p:ph type="title"/>
          </p:nvPr>
        </p:nvSpPr>
        <p:spPr/>
        <p:txBody>
          <a:bodyPr/>
          <a:lstStyle/>
          <a:p>
            <a:pPr algn="ctr"/>
            <a:r>
              <a:rPr lang="en-GB" dirty="0">
                <a:solidFill>
                  <a:schemeClr val="bg1"/>
                </a:solidFill>
                <a:latin typeface="Aptos" panose="020B0004020202020204" pitchFamily="34" charset="0"/>
              </a:rPr>
              <a:t>What previous students have said . . .</a:t>
            </a:r>
            <a:endParaRPr lang="en-GB" dirty="0">
              <a:solidFill>
                <a:schemeClr val="bg1"/>
              </a:solidFill>
              <a:latin typeface="Aptos" panose="020B0004020202020204" pitchFamily="34" charset="0"/>
              <a:ea typeface="Tahoma"/>
              <a:cs typeface="Tahoma"/>
            </a:endParaRPr>
          </a:p>
        </p:txBody>
      </p:sp>
      <p:pic>
        <p:nvPicPr>
          <p:cNvPr id="4" name="Picture 3" descr="A blue cubes with letters and arrows&#10;&#10;Description automatically generated">
            <a:extLst>
              <a:ext uri="{FF2B5EF4-FFF2-40B4-BE49-F238E27FC236}">
                <a16:creationId xmlns:a16="http://schemas.microsoft.com/office/drawing/2014/main" id="{26199D15-23AC-E9CA-15BE-A8A0A2492666}"/>
              </a:ext>
            </a:extLst>
          </p:cNvPr>
          <p:cNvPicPr>
            <a:picLocks noChangeAspect="1"/>
          </p:cNvPicPr>
          <p:nvPr/>
        </p:nvPicPr>
        <p:blipFill>
          <a:blip r:embed="rId3"/>
          <a:stretch>
            <a:fillRect/>
          </a:stretch>
        </p:blipFill>
        <p:spPr>
          <a:xfrm>
            <a:off x="9612319" y="4907693"/>
            <a:ext cx="990600" cy="1952625"/>
          </a:xfrm>
          <a:prstGeom prst="rect">
            <a:avLst/>
          </a:prstGeom>
        </p:spPr>
      </p:pic>
      <p:pic>
        <p:nvPicPr>
          <p:cNvPr id="6" name="Content Placeholder 5" descr="A group of people sitting at a table with a computer monitor&#10;&#10;Description automatically generated">
            <a:extLst>
              <a:ext uri="{FF2B5EF4-FFF2-40B4-BE49-F238E27FC236}">
                <a16:creationId xmlns:a16="http://schemas.microsoft.com/office/drawing/2014/main" id="{5E63BCFD-C5FA-E83D-58F2-120BFE8BDF0B}"/>
              </a:ext>
            </a:extLst>
          </p:cNvPr>
          <p:cNvPicPr>
            <a:picLocks noGrp="1" noChangeAspect="1"/>
          </p:cNvPicPr>
          <p:nvPr>
            <p:ph idx="1"/>
          </p:nvPr>
        </p:nvPicPr>
        <p:blipFill>
          <a:blip r:embed="rId4"/>
          <a:stretch>
            <a:fillRect/>
          </a:stretch>
        </p:blipFill>
        <p:spPr>
          <a:xfrm>
            <a:off x="3351377" y="1689340"/>
            <a:ext cx="5489246" cy="4114800"/>
          </a:xfrm>
        </p:spPr>
      </p:pic>
    </p:spTree>
    <p:extLst>
      <p:ext uri="{BB962C8B-B14F-4D97-AF65-F5344CB8AC3E}">
        <p14:creationId xmlns:p14="http://schemas.microsoft.com/office/powerpoint/2010/main" val="311806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a:solidFill>
                  <a:schemeClr val="bg1"/>
                </a:solidFill>
                <a:latin typeface="Aptos" panose="020B0004020202020204" pitchFamily="34" charset="0"/>
              </a:rPr>
              <a:t>Work Experience Week</a:t>
            </a:r>
            <a:br>
              <a:rPr lang="en-GB" sz="3600" b="1" dirty="0">
                <a:solidFill>
                  <a:schemeClr val="bg1"/>
                </a:solidFill>
                <a:latin typeface="Aptos" panose="020B0004020202020204" pitchFamily="34" charset="0"/>
              </a:rPr>
            </a:br>
            <a:r>
              <a:rPr lang="en-GB" sz="3600" b="1" dirty="0">
                <a:solidFill>
                  <a:schemeClr val="bg1"/>
                </a:solidFill>
                <a:latin typeface="Aptos" panose="020B0004020202020204" pitchFamily="34" charset="0"/>
              </a:rPr>
              <a:t>Monday 23rd to Friday 27th June 2025</a:t>
            </a:r>
            <a:endParaRPr lang="en-US" b="1" dirty="0">
              <a:solidFill>
                <a:schemeClr val="bg1"/>
              </a:solidFill>
              <a:latin typeface="Aptos" panose="020B0004020202020204" pitchFamily="34" charset="0"/>
            </a:endParaRPr>
          </a:p>
        </p:txBody>
      </p:sp>
      <p:sp>
        <p:nvSpPr>
          <p:cNvPr id="3" name="Content Placeholder 2"/>
          <p:cNvSpPr>
            <a:spLocks noGrp="1"/>
          </p:cNvSpPr>
          <p:nvPr>
            <p:ph idx="1"/>
          </p:nvPr>
        </p:nvSpPr>
        <p:spPr/>
        <p:txBody>
          <a:bodyPr/>
          <a:lstStyle/>
          <a:p>
            <a:endParaRPr lang="en-GB"/>
          </a:p>
          <a:p>
            <a:endParaRPr lang="en-GB"/>
          </a:p>
        </p:txBody>
      </p:sp>
      <p:pic>
        <p:nvPicPr>
          <p:cNvPr id="4" name="Picture 3">
            <a:extLst>
              <a:ext uri="{FF2B5EF4-FFF2-40B4-BE49-F238E27FC236}">
                <a16:creationId xmlns:a16="http://schemas.microsoft.com/office/drawing/2014/main" id="{F0BCF7F5-6983-43FD-A497-72BB1D43179F}"/>
              </a:ext>
            </a:extLst>
          </p:cNvPr>
          <p:cNvPicPr>
            <a:picLocks noChangeAspect="1"/>
          </p:cNvPicPr>
          <p:nvPr/>
        </p:nvPicPr>
        <p:blipFill>
          <a:blip r:embed="rId3"/>
          <a:stretch>
            <a:fillRect/>
          </a:stretch>
        </p:blipFill>
        <p:spPr>
          <a:xfrm>
            <a:off x="3322754" y="2116931"/>
            <a:ext cx="5546492" cy="3690938"/>
          </a:xfrm>
          <a:prstGeom prst="rect">
            <a:avLst/>
          </a:prstGeom>
        </p:spPr>
      </p:pic>
    </p:spTree>
    <p:extLst>
      <p:ext uri="{BB962C8B-B14F-4D97-AF65-F5344CB8AC3E}">
        <p14:creationId xmlns:p14="http://schemas.microsoft.com/office/powerpoint/2010/main" val="180445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DDA4-FC29-4A5B-B942-C2B029033D2A}"/>
              </a:ext>
            </a:extLst>
          </p:cNvPr>
          <p:cNvSpPr>
            <a:spLocks noGrp="1"/>
          </p:cNvSpPr>
          <p:nvPr>
            <p:ph type="title"/>
          </p:nvPr>
        </p:nvSpPr>
        <p:spPr>
          <a:xfrm>
            <a:off x="571499" y="112093"/>
            <a:ext cx="10515600" cy="1325563"/>
          </a:xfrm>
        </p:spPr>
        <p:txBody>
          <a:bodyPr/>
          <a:lstStyle/>
          <a:p>
            <a:r>
              <a:rPr lang="en-GB" sz="3600" b="1" dirty="0">
                <a:solidFill>
                  <a:schemeClr val="bg1"/>
                </a:solidFill>
                <a:latin typeface="Aptos" panose="020B0004020202020204" pitchFamily="34" charset="0"/>
              </a:rPr>
              <a:t>Why do work experience?</a:t>
            </a:r>
            <a:br>
              <a:rPr lang="en-GB" sz="3600" dirty="0">
                <a:latin typeface="Aptos" panose="020B0004020202020204" pitchFamily="34" charset="0"/>
              </a:rPr>
            </a:br>
            <a:r>
              <a:rPr lang="en-GB" sz="1100" dirty="0">
                <a:latin typeface="Aptos" panose="020B0004020202020204" pitchFamily="34" charset="0"/>
                <a:ea typeface="Tahoma"/>
                <a:cs typeface="Segoe UI"/>
                <a:hlinkClick r:id="rId3"/>
              </a:rPr>
              <a:t>https://youtu.be/vPcQazsFca8?feature=shared</a:t>
            </a:r>
            <a:endParaRPr lang="en-GB" sz="3600" dirty="0">
              <a:latin typeface="Aptos" panose="020B0004020202020204" pitchFamily="34" charset="0"/>
              <a:ea typeface="Tahoma"/>
              <a:cs typeface="Tahoma"/>
            </a:endParaRPr>
          </a:p>
        </p:txBody>
      </p:sp>
      <p:sp>
        <p:nvSpPr>
          <p:cNvPr id="3" name="Content Placeholder 2">
            <a:extLst>
              <a:ext uri="{FF2B5EF4-FFF2-40B4-BE49-F238E27FC236}">
                <a16:creationId xmlns:a16="http://schemas.microsoft.com/office/drawing/2014/main" id="{5BE4E8B1-47A3-4ED9-87E4-7514F68C6A40}"/>
              </a:ext>
            </a:extLst>
          </p:cNvPr>
          <p:cNvSpPr>
            <a:spLocks noGrp="1"/>
          </p:cNvSpPr>
          <p:nvPr>
            <p:ph idx="1"/>
          </p:nvPr>
        </p:nvSpPr>
        <p:spPr>
          <a:xfrm>
            <a:off x="571499" y="1325564"/>
            <a:ext cx="11049001" cy="5345393"/>
          </a:xfrm>
        </p:spPr>
        <p:txBody>
          <a:bodyPr>
            <a:noAutofit/>
          </a:bodyPr>
          <a:lstStyle/>
          <a:p>
            <a:pPr marL="0" indent="0">
              <a:buNone/>
            </a:pPr>
            <a:r>
              <a:rPr lang="en-GB" sz="2400" dirty="0">
                <a:solidFill>
                  <a:schemeClr val="bg1"/>
                </a:solidFill>
                <a:effectLst>
                  <a:outerShdw blurRad="38100" dist="38100" dir="2700000" algn="tl">
                    <a:srgbClr val="000000">
                      <a:alpha val="43137"/>
                    </a:srgbClr>
                  </a:outerShdw>
                </a:effectLst>
                <a:latin typeface="Aptos" panose="020B0004020202020204" pitchFamily="34" charset="0"/>
              </a:rPr>
              <a:t>Work experience:</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gives insight into the skills needed for a particular job</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is an opportunity to test out a job to see if your child really likes it</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can broaden their knowledge of jobs they have never considered</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will increase their awareness of their of their own skills and strengths</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helps them understand how the subjects they study in school link to certain jobs</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gives insight into what the world of work is really like and employers’ expectations</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can increase their motivation in school</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puts them in contact with potential employers</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can give them useful experience for the CV and provide references</a:t>
            </a:r>
          </a:p>
          <a:p>
            <a:r>
              <a:rPr lang="en-GB" sz="2400" dirty="0">
                <a:solidFill>
                  <a:schemeClr val="bg1"/>
                </a:solidFill>
                <a:effectLst>
                  <a:outerShdw blurRad="38100" dist="38100" dir="2700000" algn="tl">
                    <a:srgbClr val="000000">
                      <a:alpha val="43137"/>
                    </a:srgbClr>
                  </a:outerShdw>
                </a:effectLst>
                <a:latin typeface="Aptos" panose="020B0004020202020204" pitchFamily="34" charset="0"/>
              </a:rPr>
              <a:t>helps them appreciate the skills needed to succeed in a job</a:t>
            </a:r>
          </a:p>
        </p:txBody>
      </p:sp>
    </p:spTree>
    <p:extLst>
      <p:ext uri="{BB962C8B-B14F-4D97-AF65-F5344CB8AC3E}">
        <p14:creationId xmlns:p14="http://schemas.microsoft.com/office/powerpoint/2010/main" val="400966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9067" y="4465719"/>
            <a:ext cx="3535393" cy="1923035"/>
          </a:xfrm>
        </p:spPr>
        <p:txBody>
          <a:bodyPr>
            <a:normAutofit/>
          </a:bodyPr>
          <a:lstStyle/>
          <a:p>
            <a:pPr marL="0" indent="0">
              <a:buNone/>
            </a:pPr>
            <a:br>
              <a:rPr lang="en-GB" sz="1400" b="1" dirty="0">
                <a:solidFill>
                  <a:schemeClr val="bg1"/>
                </a:solidFill>
                <a:latin typeface="Aptos" panose="020B0004020202020204" pitchFamily="34" charset="0"/>
              </a:rPr>
            </a:br>
            <a:endParaRPr lang="en-GB" sz="1400" b="1" dirty="0">
              <a:solidFill>
                <a:schemeClr val="bg1"/>
              </a:solidFill>
              <a:latin typeface="Aptos" panose="020B0004020202020204" pitchFamily="34" charset="0"/>
              <a:ea typeface="Tahoma"/>
              <a:cs typeface="Tahoma"/>
            </a:endParaRPr>
          </a:p>
          <a:p>
            <a:pPr marL="0" indent="0">
              <a:buNone/>
            </a:pPr>
            <a:r>
              <a:rPr lang="en-GB" sz="1400" b="1" dirty="0">
                <a:solidFill>
                  <a:schemeClr val="bg1"/>
                </a:solidFill>
                <a:latin typeface="Aptos" panose="020B0004020202020204" pitchFamily="34" charset="0"/>
              </a:rPr>
              <a:t>"Just to say it was lovely having both of the boys in school this week, they were very polite and engaged well with the children.  They were very willing to do any job on Monday too!"</a:t>
            </a:r>
            <a:endParaRPr lang="en-GB" sz="1400" b="1" dirty="0">
              <a:solidFill>
                <a:schemeClr val="bg1"/>
              </a:solidFill>
              <a:latin typeface="Aptos" panose="020B0004020202020204" pitchFamily="34" charset="0"/>
              <a:ea typeface="Tahoma"/>
              <a:cs typeface="Tahoma"/>
            </a:endParaRPr>
          </a:p>
          <a:p>
            <a:pPr marL="0" indent="0">
              <a:buNone/>
            </a:pPr>
            <a:r>
              <a:rPr lang="en-GB" sz="1400" b="1" dirty="0">
                <a:solidFill>
                  <a:schemeClr val="bg1"/>
                </a:solidFill>
                <a:latin typeface="Aptos" panose="020B0004020202020204" pitchFamily="34" charset="0"/>
                <a:ea typeface="Tahoma"/>
                <a:cs typeface="Tahoma"/>
              </a:rPr>
              <a:t>-Sarum St Paul's Primary School</a:t>
            </a:r>
          </a:p>
        </p:txBody>
      </p:sp>
      <p:sp>
        <p:nvSpPr>
          <p:cNvPr id="4" name="Content Placeholder 3"/>
          <p:cNvSpPr>
            <a:spLocks noGrp="1"/>
          </p:cNvSpPr>
          <p:nvPr>
            <p:ph sz="half" idx="2"/>
          </p:nvPr>
        </p:nvSpPr>
        <p:spPr>
          <a:xfrm>
            <a:off x="9142027" y="1996086"/>
            <a:ext cx="2640241" cy="2319335"/>
          </a:xfrm>
        </p:spPr>
        <p:txBody>
          <a:bodyPr>
            <a:normAutofit/>
          </a:bodyPr>
          <a:lstStyle/>
          <a:p>
            <a:pPr marL="0" indent="0">
              <a:buNone/>
            </a:pPr>
            <a:r>
              <a:rPr lang="en-GB" sz="1400" dirty="0">
                <a:solidFill>
                  <a:schemeClr val="bg1"/>
                </a:solidFill>
                <a:latin typeface="Aptos" panose="020B0004020202020204" pitchFamily="34" charset="0"/>
              </a:rPr>
              <a:t>"He is genuinely enthusiastic and is really enjoying being helpful, especially little tasks in preparation for next year.  He is taking pride in what he is doing. He has worked well with small groups of children in class and with direction is becoming more confident in this"</a:t>
            </a:r>
            <a:endParaRPr lang="en-US" dirty="0">
              <a:solidFill>
                <a:schemeClr val="bg1"/>
              </a:solidFill>
              <a:latin typeface="Aptos" panose="020B0004020202020204" pitchFamily="34" charset="0"/>
            </a:endParaRPr>
          </a:p>
          <a:p>
            <a:pPr marL="0" indent="0">
              <a:buNone/>
            </a:pPr>
            <a:endParaRPr lang="en-GB" sz="1400" dirty="0">
              <a:latin typeface="Aptos" panose="020B0004020202020204" pitchFamily="34" charset="0"/>
              <a:ea typeface="Tahoma"/>
              <a:cs typeface="Tahoma"/>
            </a:endParaRPr>
          </a:p>
          <a:p>
            <a:pPr marL="0" indent="0">
              <a:buNone/>
            </a:pPr>
            <a:endParaRPr lang="en-GB" sz="1400" dirty="0">
              <a:latin typeface="Aptos" panose="020B0004020202020204" pitchFamily="34" charset="0"/>
              <a:ea typeface="Tahoma"/>
              <a:cs typeface="Tahoma"/>
            </a:endParaRPr>
          </a:p>
          <a:p>
            <a:endParaRPr lang="en-GB" dirty="0">
              <a:latin typeface="Aptos" panose="020B0004020202020204" pitchFamily="34" charset="0"/>
              <a:ea typeface="Tahoma"/>
              <a:cs typeface="Tahoma"/>
            </a:endParaRPr>
          </a:p>
        </p:txBody>
      </p:sp>
      <p:sp>
        <p:nvSpPr>
          <p:cNvPr id="5" name="Rectangle 4"/>
          <p:cNvSpPr/>
          <p:nvPr/>
        </p:nvSpPr>
        <p:spPr>
          <a:xfrm>
            <a:off x="4943872" y="349325"/>
            <a:ext cx="4572000" cy="1169551"/>
          </a:xfrm>
          <a:prstGeom prst="rect">
            <a:avLst/>
          </a:prstGeom>
        </p:spPr>
        <p:txBody>
          <a:bodyPr lIns="91440" tIns="45720" rIns="91440" bIns="45720" anchor="t">
            <a:spAutoFit/>
          </a:bodyPr>
          <a:lstStyle/>
          <a:p>
            <a:r>
              <a:rPr lang="en-GB" sz="1400" b="1" dirty="0">
                <a:solidFill>
                  <a:schemeClr val="bg1"/>
                </a:solidFill>
                <a:latin typeface="Aptos" panose="020B0004020202020204" pitchFamily="34" charset="0"/>
                <a:cs typeface="Arial"/>
              </a:rPr>
              <a:t>"He has greatly impressed the staff with his strong communication skills and confidence."</a:t>
            </a:r>
            <a:br>
              <a:rPr lang="en-GB" sz="1400" b="1" dirty="0">
                <a:solidFill>
                  <a:schemeClr val="bg1"/>
                </a:solidFill>
                <a:latin typeface="Aptos" panose="020B0004020202020204" pitchFamily="34" charset="0"/>
                <a:cs typeface="Arial"/>
              </a:rPr>
            </a:br>
            <a:endParaRPr lang="en-GB" sz="1400" b="1" dirty="0">
              <a:solidFill>
                <a:schemeClr val="bg1"/>
              </a:solidFill>
              <a:latin typeface="Aptos" panose="020B0004020202020204" pitchFamily="34" charset="0"/>
              <a:cs typeface="Arial"/>
            </a:endParaRPr>
          </a:p>
          <a:p>
            <a:r>
              <a:rPr lang="en-GB" sz="1400" b="1" dirty="0">
                <a:solidFill>
                  <a:schemeClr val="bg1"/>
                </a:solidFill>
                <a:latin typeface="Aptos" panose="020B0004020202020204" pitchFamily="34" charset="0"/>
                <a:cs typeface="Arial"/>
              </a:rPr>
              <a:t>-Tesco Superstore Amesbury</a:t>
            </a:r>
          </a:p>
          <a:p>
            <a:endParaRPr lang="en-GB" sz="1400" b="1" dirty="0">
              <a:latin typeface="Aptos" panose="020B0004020202020204" pitchFamily="34" charset="0"/>
              <a:cs typeface="Arial"/>
            </a:endParaRPr>
          </a:p>
        </p:txBody>
      </p:sp>
      <p:sp>
        <p:nvSpPr>
          <p:cNvPr id="6" name="Rectangle 5"/>
          <p:cNvSpPr/>
          <p:nvPr/>
        </p:nvSpPr>
        <p:spPr>
          <a:xfrm>
            <a:off x="389067" y="664954"/>
            <a:ext cx="3168352" cy="1444819"/>
          </a:xfrm>
          <a:prstGeom prst="rect">
            <a:avLst/>
          </a:prstGeom>
        </p:spPr>
        <p:txBody>
          <a:bodyPr wrap="square" lIns="91440" tIns="45720" rIns="91440" bIns="45720" anchor="t">
            <a:spAutoFit/>
          </a:bodyPr>
          <a:lstStyle/>
          <a:p>
            <a:pPr>
              <a:lnSpc>
                <a:spcPct val="114999"/>
              </a:lnSpc>
              <a:spcAft>
                <a:spcPts val="1000"/>
              </a:spcAft>
            </a:pPr>
            <a:r>
              <a:rPr lang="en-GB" sz="1400" b="1" dirty="0">
                <a:solidFill>
                  <a:schemeClr val="bg1"/>
                </a:solidFill>
                <a:latin typeface="Aptos" panose="020B0004020202020204" pitchFamily="34" charset="0"/>
                <a:ea typeface="Calibri"/>
                <a:cs typeface="Arial"/>
              </a:rPr>
              <a:t>"An absolute credit to the school. Hardworking and pro-active. We'd love to have more of your students next year."</a:t>
            </a:r>
            <a:endParaRPr lang="en-US" dirty="0">
              <a:solidFill>
                <a:schemeClr val="bg1"/>
              </a:solidFill>
              <a:latin typeface="Aptos" panose="020B0004020202020204" pitchFamily="34" charset="0"/>
              <a:ea typeface="Calibri"/>
              <a:cs typeface="Arial" charset="0"/>
            </a:endParaRPr>
          </a:p>
          <a:p>
            <a:pPr>
              <a:lnSpc>
                <a:spcPct val="114999"/>
              </a:lnSpc>
              <a:spcAft>
                <a:spcPts val="1000"/>
              </a:spcAft>
            </a:pPr>
            <a:r>
              <a:rPr lang="en-GB" sz="1400" b="1" dirty="0">
                <a:solidFill>
                  <a:schemeClr val="bg1"/>
                </a:solidFill>
                <a:latin typeface="Aptos" panose="020B0004020202020204" pitchFamily="34" charset="0"/>
                <a:ea typeface="Calibri"/>
                <a:cs typeface="Arial"/>
              </a:rPr>
              <a:t>-Crafty Cup café in Wilton</a:t>
            </a:r>
          </a:p>
        </p:txBody>
      </p:sp>
      <p:sp>
        <p:nvSpPr>
          <p:cNvPr id="7" name="Rectangle 6"/>
          <p:cNvSpPr/>
          <p:nvPr/>
        </p:nvSpPr>
        <p:spPr>
          <a:xfrm>
            <a:off x="6096000" y="4944336"/>
            <a:ext cx="3419872" cy="1564339"/>
          </a:xfrm>
          <a:prstGeom prst="rect">
            <a:avLst/>
          </a:prstGeom>
        </p:spPr>
        <p:txBody>
          <a:bodyPr wrap="square" lIns="91440" tIns="45720" rIns="91440" bIns="45720" anchor="t">
            <a:spAutoFit/>
          </a:bodyPr>
          <a:lstStyle/>
          <a:p>
            <a:pPr>
              <a:lnSpc>
                <a:spcPct val="115000"/>
              </a:lnSpc>
              <a:spcAft>
                <a:spcPts val="1000"/>
              </a:spcAft>
            </a:pPr>
            <a:r>
              <a:rPr lang="en-GB" sz="1400" dirty="0">
                <a:solidFill>
                  <a:schemeClr val="bg1"/>
                </a:solidFill>
                <a:latin typeface="Aptos" panose="020B0004020202020204" pitchFamily="34" charset="0"/>
                <a:ea typeface="Calibri"/>
                <a:cs typeface="Arial"/>
              </a:rPr>
              <a:t>"He attended his first day with enthusiasm and interest.  He undertook ever task set and achieved his goal each time.  He has fitted in really well with the team."</a:t>
            </a:r>
            <a:br>
              <a:rPr lang="en-GB" sz="1400" dirty="0">
                <a:solidFill>
                  <a:schemeClr val="bg1"/>
                </a:solidFill>
                <a:latin typeface="Aptos" panose="020B0004020202020204" pitchFamily="34" charset="0"/>
                <a:ea typeface="Calibri"/>
                <a:cs typeface="Arial"/>
              </a:rPr>
            </a:br>
            <a:br>
              <a:rPr lang="en-GB" sz="1400" dirty="0">
                <a:solidFill>
                  <a:schemeClr val="bg1"/>
                </a:solidFill>
                <a:latin typeface="Aptos" panose="020B0004020202020204" pitchFamily="34" charset="0"/>
                <a:ea typeface="Calibri"/>
                <a:cs typeface="Arial"/>
              </a:rPr>
            </a:br>
            <a:r>
              <a:rPr lang="en-GB" sz="1400" b="1" dirty="0">
                <a:solidFill>
                  <a:schemeClr val="bg1"/>
                </a:solidFill>
                <a:latin typeface="Aptos" panose="020B0004020202020204" pitchFamily="34" charset="0"/>
                <a:ea typeface="Calibri"/>
                <a:cs typeface="Arial"/>
              </a:rPr>
              <a:t>Hayball Motorcycles Ltd</a:t>
            </a:r>
            <a:endParaRPr lang="en-GB" sz="1400" dirty="0">
              <a:solidFill>
                <a:schemeClr val="bg1"/>
              </a:solidFill>
              <a:latin typeface="Aptos" panose="020B0004020202020204" pitchFamily="34" charset="0"/>
              <a:ea typeface="Calibri"/>
              <a:cs typeface="Arial"/>
            </a:endParaRPr>
          </a:p>
        </p:txBody>
      </p:sp>
      <p:sp>
        <p:nvSpPr>
          <p:cNvPr id="10" name="TextBox 9">
            <a:extLst>
              <a:ext uri="{FF2B5EF4-FFF2-40B4-BE49-F238E27FC236}">
                <a16:creationId xmlns:a16="http://schemas.microsoft.com/office/drawing/2014/main" id="{B3257661-AFA4-10D0-34B5-CB4463967692}"/>
              </a:ext>
            </a:extLst>
          </p:cNvPr>
          <p:cNvSpPr txBox="1"/>
          <p:nvPr/>
        </p:nvSpPr>
        <p:spPr>
          <a:xfrm>
            <a:off x="3450505" y="2108221"/>
            <a:ext cx="5078899" cy="224676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chemeClr val="bg1"/>
                </a:solidFill>
                <a:latin typeface="Aptos" panose="020B0004020202020204" pitchFamily="34" charset="0"/>
                <a:cs typeface="Arial"/>
              </a:rPr>
              <a:t>“St Joseph's are "the benchmark of how other schools should do Work Experience" and "your students are the best we've had".</a:t>
            </a:r>
          </a:p>
        </p:txBody>
      </p:sp>
    </p:spTree>
    <p:extLst>
      <p:ext uri="{BB962C8B-B14F-4D97-AF65-F5344CB8AC3E}">
        <p14:creationId xmlns:p14="http://schemas.microsoft.com/office/powerpoint/2010/main" val="3317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
                                          <p:stCondLst>
                                            <p:cond delay="0"/>
                                          </p:stCondLst>
                                        </p:cTn>
                                        <p:tgtEl>
                                          <p:spTgt spid="5"/>
                                        </p:tgtEl>
                                      </p:cBhvr>
                                    </p:animEffect>
                                    <p:anim calcmode="lin" valueType="num">
                                      <p:cBhvr>
                                        <p:cTn id="8" dur="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5"/>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5"/>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5"/>
                                        </p:tgtEl>
                                        <p:attrNameLst>
                                          <p:attrName>ppt_y</p:attrName>
                                        </p:attrNameLst>
                                      </p:cBhvr>
                                      <p:tavLst>
                                        <p:tav tm="0" fmla="#ppt_y-sin(pi*$)/81">
                                          <p:val>
                                            <p:fltVal val="0"/>
                                          </p:val>
                                        </p:tav>
                                        <p:tav tm="100000">
                                          <p:val>
                                            <p:fltVal val="1"/>
                                          </p:val>
                                        </p:tav>
                                      </p:tavLst>
                                    </p:anim>
                                    <p:animScale>
                                      <p:cBhvr>
                                        <p:cTn id="13" dur="1">
                                          <p:stCondLst>
                                            <p:cond delay="3"/>
                                          </p:stCondLst>
                                        </p:cTn>
                                        <p:tgtEl>
                                          <p:spTgt spid="5"/>
                                        </p:tgtEl>
                                      </p:cBhvr>
                                      <p:to x="100000" y="60000"/>
                                    </p:animScale>
                                    <p:animScale>
                                      <p:cBhvr>
                                        <p:cTn id="14" dur="1" decel="50000">
                                          <p:stCondLst>
                                            <p:cond delay="3"/>
                                          </p:stCondLst>
                                        </p:cTn>
                                        <p:tgtEl>
                                          <p:spTgt spid="5"/>
                                        </p:tgtEl>
                                      </p:cBhvr>
                                      <p:to x="100000" y="100000"/>
                                    </p:animScale>
                                    <p:animScale>
                                      <p:cBhvr>
                                        <p:cTn id="15" dur="1">
                                          <p:stCondLst>
                                            <p:cond delay="7"/>
                                          </p:stCondLst>
                                        </p:cTn>
                                        <p:tgtEl>
                                          <p:spTgt spid="5"/>
                                        </p:tgtEl>
                                      </p:cBhvr>
                                      <p:to x="100000" y="80000"/>
                                    </p:animScale>
                                    <p:animScale>
                                      <p:cBhvr>
                                        <p:cTn id="16" dur="1" decel="50000">
                                          <p:stCondLst>
                                            <p:cond delay="7"/>
                                          </p:stCondLst>
                                        </p:cTn>
                                        <p:tgtEl>
                                          <p:spTgt spid="5"/>
                                        </p:tgtEl>
                                      </p:cBhvr>
                                      <p:to x="100000" y="100000"/>
                                    </p:animScale>
                                    <p:animScale>
                                      <p:cBhvr>
                                        <p:cTn id="17" dur="1">
                                          <p:stCondLst>
                                            <p:cond delay="8"/>
                                          </p:stCondLst>
                                        </p:cTn>
                                        <p:tgtEl>
                                          <p:spTgt spid="5"/>
                                        </p:tgtEl>
                                      </p:cBhvr>
                                      <p:to x="100000" y="90000"/>
                                    </p:animScale>
                                    <p:animScale>
                                      <p:cBhvr>
                                        <p:cTn id="18" dur="1" decel="50000">
                                          <p:stCondLst>
                                            <p:cond delay="8"/>
                                          </p:stCondLst>
                                        </p:cTn>
                                        <p:tgtEl>
                                          <p:spTgt spid="5"/>
                                        </p:tgtEl>
                                      </p:cBhvr>
                                      <p:to x="100000" y="100000"/>
                                    </p:animScale>
                                    <p:animScale>
                                      <p:cBhvr>
                                        <p:cTn id="19" dur="1">
                                          <p:stCondLst>
                                            <p:cond delay="9"/>
                                          </p:stCondLst>
                                        </p:cTn>
                                        <p:tgtEl>
                                          <p:spTgt spid="5"/>
                                        </p:tgtEl>
                                      </p:cBhvr>
                                      <p:to x="100000" y="95000"/>
                                    </p:animScale>
                                    <p:animScale>
                                      <p:cBhvr>
                                        <p:cTn id="20" dur="1" decel="50000">
                                          <p:stCondLst>
                                            <p:cond delay="9"/>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u="sng" dirty="0">
                <a:solidFill>
                  <a:schemeClr val="bg1"/>
                </a:solidFill>
                <a:latin typeface="Aptos" panose="020B0004020202020204" pitchFamily="34" charset="0"/>
              </a:rPr>
              <a:t>Costs</a:t>
            </a:r>
          </a:p>
        </p:txBody>
      </p:sp>
      <p:sp>
        <p:nvSpPr>
          <p:cNvPr id="3" name="Content Placeholder 2"/>
          <p:cNvSpPr>
            <a:spLocks noGrp="1"/>
          </p:cNvSpPr>
          <p:nvPr>
            <p:ph idx="1"/>
          </p:nvPr>
        </p:nvSpPr>
        <p:spPr>
          <a:xfrm>
            <a:off x="969879" y="2104224"/>
            <a:ext cx="9554685" cy="4316083"/>
          </a:xfrm>
        </p:spPr>
        <p:txBody>
          <a:bodyPr vert="horz" lIns="91440" tIns="45720" rIns="91440" bIns="45720" rtlCol="0" anchor="t">
            <a:noAutofit/>
          </a:bodyPr>
          <a:lstStyle/>
          <a:p>
            <a:r>
              <a:rPr lang="en-GB" sz="3600" dirty="0">
                <a:solidFill>
                  <a:schemeClr val="bg1"/>
                </a:solidFill>
                <a:latin typeface="Aptos" panose="020B0004020202020204" pitchFamily="34" charset="0"/>
              </a:rPr>
              <a:t>Basic Placement - £28</a:t>
            </a:r>
            <a:br>
              <a:rPr lang="en-GB" sz="3600" dirty="0">
                <a:solidFill>
                  <a:schemeClr val="bg1"/>
                </a:solidFill>
                <a:latin typeface="Aptos" panose="020B0004020202020204" pitchFamily="34" charset="0"/>
              </a:rPr>
            </a:br>
            <a:endParaRPr lang="en-GB" sz="3600" dirty="0">
              <a:solidFill>
                <a:schemeClr val="bg1"/>
              </a:solidFill>
              <a:latin typeface="Aptos" panose="020B0004020202020204" pitchFamily="34" charset="0"/>
              <a:ea typeface="Calibri"/>
              <a:cs typeface="Calibri"/>
            </a:endParaRPr>
          </a:p>
          <a:p>
            <a:r>
              <a:rPr lang="en-GB" sz="3600" dirty="0">
                <a:solidFill>
                  <a:schemeClr val="bg1"/>
                </a:solidFill>
                <a:latin typeface="Aptos" panose="020B0004020202020204" pitchFamily="34" charset="0"/>
              </a:rPr>
              <a:t>Payment for the placement must be made on-line or by cheque when returning your child’s form </a:t>
            </a:r>
            <a:br>
              <a:rPr lang="en-GB" sz="3600" dirty="0">
                <a:solidFill>
                  <a:schemeClr val="bg1"/>
                </a:solidFill>
                <a:latin typeface="Aptos" panose="020B0004020202020204" pitchFamily="34" charset="0"/>
              </a:rPr>
            </a:br>
            <a:endParaRPr lang="en-GB" sz="3600" dirty="0">
              <a:solidFill>
                <a:schemeClr val="bg1"/>
              </a:solidFill>
              <a:latin typeface="Aptos" panose="020B0004020202020204" pitchFamily="34" charset="0"/>
              <a:ea typeface="Tahoma"/>
              <a:cs typeface="Tahoma"/>
            </a:endParaRPr>
          </a:p>
          <a:p>
            <a:r>
              <a:rPr lang="en-GB" sz="3600" dirty="0">
                <a:solidFill>
                  <a:schemeClr val="bg1"/>
                </a:solidFill>
                <a:latin typeface="Aptos" panose="020B0004020202020204" pitchFamily="34" charset="0"/>
              </a:rPr>
              <a:t>Late submission of forms – cannot be processed.</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260648"/>
            <a:ext cx="3331278" cy="219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36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3341" y="1905000"/>
            <a:ext cx="10363200" cy="4646762"/>
          </a:xfrm>
        </p:spPr>
        <p:txBody>
          <a:bodyPr/>
          <a:lstStyle/>
          <a:p>
            <a:endParaRPr lang="en-GB" dirty="0">
              <a:latin typeface="Aptos" panose="020B0004020202020204" pitchFamily="34" charset="0"/>
            </a:endParaRPr>
          </a:p>
          <a:p>
            <a:endParaRPr lang="en-GB" dirty="0">
              <a:latin typeface="Aptos" panose="020B0004020202020204" pitchFamily="34" charset="0"/>
            </a:endParaRPr>
          </a:p>
          <a:p>
            <a:endParaRPr lang="en-GB" dirty="0">
              <a:latin typeface="Aptos" panose="020B0004020202020204" pitchFamily="34" charset="0"/>
              <a:ea typeface="Tahoma"/>
              <a:cs typeface="Tahoma"/>
            </a:endParaRPr>
          </a:p>
          <a:p>
            <a:r>
              <a:rPr lang="en-GB" sz="3600" b="1" dirty="0">
                <a:solidFill>
                  <a:schemeClr val="bg1"/>
                </a:solidFill>
                <a:latin typeface="Aptos" panose="020B0004020202020204" pitchFamily="34" charset="0"/>
                <a:ea typeface="Tahoma"/>
                <a:cs typeface="Tahoma"/>
              </a:rPr>
              <a:t>Find an employer</a:t>
            </a:r>
          </a:p>
          <a:p>
            <a:r>
              <a:rPr lang="en-GB" sz="3600" b="1" dirty="0">
                <a:solidFill>
                  <a:schemeClr val="bg1"/>
                </a:solidFill>
                <a:latin typeface="Aptos" panose="020B0004020202020204" pitchFamily="34" charset="0"/>
                <a:ea typeface="Tahoma"/>
                <a:cs typeface="Tahoma"/>
              </a:rPr>
              <a:t>Make contact – ask if they can do WEX</a:t>
            </a:r>
          </a:p>
          <a:p>
            <a:r>
              <a:rPr lang="en-GB" sz="3600" b="1" dirty="0">
                <a:solidFill>
                  <a:schemeClr val="bg1"/>
                </a:solidFill>
                <a:latin typeface="Aptos" panose="020B0004020202020204" pitchFamily="34" charset="0"/>
                <a:ea typeface="Tahoma"/>
                <a:cs typeface="Tahoma"/>
              </a:rPr>
              <a:t>Confirm</a:t>
            </a:r>
            <a:endParaRPr lang="en-GB" sz="3600" b="1" dirty="0">
              <a:solidFill>
                <a:schemeClr val="bg1"/>
              </a:solidFill>
              <a:latin typeface="Aptos" panose="020B0004020202020204" pitchFamily="34" charset="0"/>
            </a:endParaRPr>
          </a:p>
          <a:p>
            <a:r>
              <a:rPr lang="en-GB" sz="3600" b="1" dirty="0">
                <a:solidFill>
                  <a:schemeClr val="bg1"/>
                </a:solidFill>
                <a:latin typeface="Aptos" panose="020B0004020202020204" pitchFamily="34" charset="0"/>
              </a:rPr>
              <a:t>Pink Forms (MUST have employer &amp; public liability)</a:t>
            </a:r>
            <a:endParaRPr lang="en-GB" sz="3600" b="1" dirty="0">
              <a:solidFill>
                <a:schemeClr val="bg1"/>
              </a:solidFill>
              <a:latin typeface="Aptos" panose="020B0004020202020204" pitchFamily="34" charset="0"/>
              <a:ea typeface="Tahoma"/>
              <a:cs typeface="Tahoma"/>
            </a:endParaRPr>
          </a:p>
          <a:p>
            <a:pPr marL="0" indent="0">
              <a:buNone/>
            </a:pPr>
            <a:endParaRPr lang="en-GB" dirty="0">
              <a:latin typeface="Aptos" panose="020B00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804" y="306238"/>
            <a:ext cx="82867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4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490"/>
            <a:ext cx="10515600" cy="1325563"/>
          </a:xfrm>
        </p:spPr>
        <p:txBody>
          <a:bodyPr/>
          <a:lstStyle/>
          <a:p>
            <a:r>
              <a:rPr lang="en-GB" sz="3600" b="1" dirty="0">
                <a:solidFill>
                  <a:schemeClr val="bg1"/>
                </a:solidFill>
                <a:latin typeface="Aptos" panose="020B0004020202020204" pitchFamily="34" charset="0"/>
              </a:rPr>
              <a:t>Finding an Employer </a:t>
            </a:r>
          </a:p>
        </p:txBody>
      </p:sp>
      <p:sp>
        <p:nvSpPr>
          <p:cNvPr id="3" name="Content Placeholder 2"/>
          <p:cNvSpPr>
            <a:spLocks noGrp="1"/>
          </p:cNvSpPr>
          <p:nvPr>
            <p:ph idx="1"/>
          </p:nvPr>
        </p:nvSpPr>
        <p:spPr>
          <a:xfrm>
            <a:off x="972369" y="2209262"/>
            <a:ext cx="10515600" cy="4351338"/>
          </a:xfrm>
        </p:spPr>
        <p:txBody>
          <a:bodyPr>
            <a:normAutofit fontScale="92500"/>
          </a:bodyPr>
          <a:lstStyle/>
          <a:p>
            <a:endParaRPr lang="en-GB" dirty="0">
              <a:latin typeface="Aptos" panose="020B0004020202020204" pitchFamily="34" charset="0"/>
            </a:endParaRPr>
          </a:p>
          <a:p>
            <a:endParaRPr lang="en-GB" dirty="0">
              <a:latin typeface="Aptos" panose="020B0004020202020204" pitchFamily="34" charset="0"/>
            </a:endParaRPr>
          </a:p>
          <a:p>
            <a:endParaRPr lang="en-GB" dirty="0">
              <a:latin typeface="Aptos" panose="020B0004020202020204" pitchFamily="34" charset="0"/>
            </a:endParaRPr>
          </a:p>
          <a:p>
            <a:r>
              <a:rPr lang="en-GB" sz="3600" dirty="0">
                <a:solidFill>
                  <a:schemeClr val="bg1"/>
                </a:solidFill>
                <a:latin typeface="Aptos" panose="020B0004020202020204" pitchFamily="34" charset="0"/>
              </a:rPr>
              <a:t>Contact companies where you would like to do your work experience</a:t>
            </a:r>
          </a:p>
          <a:p>
            <a:r>
              <a:rPr lang="en-GB" sz="3600" dirty="0">
                <a:solidFill>
                  <a:schemeClr val="bg1"/>
                </a:solidFill>
                <a:latin typeface="Aptos" panose="020B0004020202020204" pitchFamily="34" charset="0"/>
              </a:rPr>
              <a:t>Database – Miss Gale – Friends, relatives……network!</a:t>
            </a:r>
          </a:p>
          <a:p>
            <a:r>
              <a:rPr lang="en-GB" sz="3600" dirty="0">
                <a:solidFill>
                  <a:schemeClr val="bg1"/>
                </a:solidFill>
                <a:latin typeface="Aptos" panose="020B0004020202020204" pitchFamily="34" charset="0"/>
              </a:rPr>
              <a:t>Be proactive!</a:t>
            </a:r>
          </a:p>
          <a:p>
            <a:r>
              <a:rPr lang="en-GB" sz="3600" dirty="0">
                <a:solidFill>
                  <a:schemeClr val="bg1"/>
                </a:solidFill>
                <a:latin typeface="Aptos" panose="020B0004020202020204" pitchFamily="34" charset="0"/>
              </a:rPr>
              <a:t>Think outside the box</a:t>
            </a:r>
          </a:p>
          <a:p>
            <a:endParaRPr lang="en-GB" dirty="0">
              <a:latin typeface="Aptos" panose="020B0004020202020204" pitchFamily="34" charset="0"/>
            </a:endParaRPr>
          </a:p>
          <a:p>
            <a:pPr marL="0" indent="0">
              <a:buNone/>
            </a:pPr>
            <a:endParaRPr lang="en-GB" dirty="0">
              <a:latin typeface="Aptos" panose="020B00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412776"/>
            <a:ext cx="8477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798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3080-8DDF-A063-C59D-A0E80F70705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A77ED6E-18BA-49F8-50D0-71BC0FFE0347}"/>
              </a:ext>
            </a:extLst>
          </p:cNvPr>
          <p:cNvSpPr txBox="1"/>
          <p:nvPr/>
        </p:nvSpPr>
        <p:spPr>
          <a:xfrm>
            <a:off x="622382" y="3332492"/>
            <a:ext cx="11127705" cy="923330"/>
          </a:xfrm>
          <a:prstGeom prst="rect">
            <a:avLst/>
          </a:prstGeom>
          <a:noFill/>
        </p:spPr>
        <p:txBody>
          <a:bodyPr wrap="square" lIns="91440" tIns="45720" rIns="91440" bIns="45720" rtlCol="0" anchor="t">
            <a:spAutoFit/>
          </a:bodyPr>
          <a:lstStyle/>
          <a:p>
            <a:pPr algn="ctr"/>
            <a:endParaRPr lang="en-US" sz="5400" b="1" dirty="0">
              <a:solidFill>
                <a:schemeClr val="bg1"/>
              </a:solidFill>
              <a:latin typeface="Rambla" panose="02000503000000020004" pitchFamily="2" charset="77"/>
            </a:endParaRPr>
          </a:p>
        </p:txBody>
      </p:sp>
      <p:sp>
        <p:nvSpPr>
          <p:cNvPr id="13" name="Content Placeholder 12">
            <a:extLst>
              <a:ext uri="{FF2B5EF4-FFF2-40B4-BE49-F238E27FC236}">
                <a16:creationId xmlns:a16="http://schemas.microsoft.com/office/drawing/2014/main" id="{F377FBA5-6185-9A34-CB9D-F8C3E000E713}"/>
              </a:ext>
            </a:extLst>
          </p:cNvPr>
          <p:cNvSpPr txBox="1">
            <a:spLocks/>
          </p:cNvSpPr>
          <p:nvPr/>
        </p:nvSpPr>
        <p:spPr>
          <a:xfrm>
            <a:off x="1226127" y="679003"/>
            <a:ext cx="9739745" cy="14549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5700" b="1" dirty="0">
                <a:solidFill>
                  <a:schemeClr val="bg1"/>
                </a:solidFill>
                <a:latin typeface="Aptos" panose="020B0004020202020204" pitchFamily="34" charset="0"/>
              </a:rPr>
              <a:t>Work Experience Launch  2025</a:t>
            </a:r>
          </a:p>
          <a:p>
            <a:pPr marL="0" indent="0">
              <a:buFont typeface="Arial" panose="020B0604020202020204" pitchFamily="34" charset="0"/>
              <a:buNone/>
            </a:pPr>
            <a:r>
              <a:rPr lang="en-GB" sz="2400" dirty="0">
                <a:latin typeface="Aptos" panose="020B0004020202020204" pitchFamily="34" charset="0"/>
              </a:rPr>
              <a:t>   </a:t>
            </a:r>
          </a:p>
          <a:p>
            <a:pPr marL="0" indent="0">
              <a:buFont typeface="Arial" panose="020B0604020202020204" pitchFamily="34" charset="0"/>
              <a:buNone/>
            </a:pPr>
            <a:r>
              <a:rPr lang="en-GB" sz="2400" dirty="0">
                <a:latin typeface="Aptos" panose="020B0004020202020204" pitchFamily="34" charset="0"/>
              </a:rPr>
              <a:t>           </a:t>
            </a:r>
          </a:p>
          <a:p>
            <a:pPr marL="0" indent="0">
              <a:buFont typeface="Arial" panose="020B0604020202020204" pitchFamily="34" charset="0"/>
              <a:buNone/>
            </a:pPr>
            <a:endParaRPr lang="en-GB" sz="2400"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a:p>
            <a:pPr marL="0" indent="0">
              <a:buFont typeface="Arial" panose="020B0604020202020204" pitchFamily="34" charset="0"/>
              <a:buNone/>
            </a:pPr>
            <a:endParaRPr lang="en-GB" dirty="0">
              <a:latin typeface="Aptos" panose="020B0004020202020204" pitchFamily="34" charset="0"/>
            </a:endParaRPr>
          </a:p>
        </p:txBody>
      </p:sp>
      <p:pic>
        <p:nvPicPr>
          <p:cNvPr id="4" name="Picture 3" descr="A blue cubes with letters and arrows&#10;&#10;Description automatically generated">
            <a:extLst>
              <a:ext uri="{FF2B5EF4-FFF2-40B4-BE49-F238E27FC236}">
                <a16:creationId xmlns:a16="http://schemas.microsoft.com/office/drawing/2014/main" id="{26D9B689-364A-DF52-EA7E-D2AB21B4A1E3}"/>
              </a:ext>
            </a:extLst>
          </p:cNvPr>
          <p:cNvPicPr>
            <a:picLocks noChangeAspect="1"/>
          </p:cNvPicPr>
          <p:nvPr/>
        </p:nvPicPr>
        <p:blipFill>
          <a:blip r:embed="rId3"/>
          <a:stretch>
            <a:fillRect/>
          </a:stretch>
        </p:blipFill>
        <p:spPr>
          <a:xfrm>
            <a:off x="235527" y="4620849"/>
            <a:ext cx="990600" cy="195262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2407" y="4838155"/>
            <a:ext cx="1485173" cy="1625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7"/>
          <p:cNvSpPr>
            <a:spLocks noGrp="1"/>
          </p:cNvSpPr>
          <p:nvPr>
            <p:ph type="subTitle" sz="quarter" idx="1"/>
          </p:nvPr>
        </p:nvSpPr>
        <p:spPr>
          <a:xfrm>
            <a:off x="1064295" y="2133931"/>
            <a:ext cx="11127705" cy="2955217"/>
          </a:xfrm>
        </p:spPr>
        <p:txBody>
          <a:bodyPr>
            <a:normAutofit/>
          </a:bodyPr>
          <a:lstStyle/>
          <a:p>
            <a:endParaRPr lang="en-GB" sz="2800" dirty="0">
              <a:latin typeface="Aptos" panose="020B0004020202020204" pitchFamily="34" charset="0"/>
            </a:endParaRPr>
          </a:p>
          <a:p>
            <a:pPr marL="457200" indent="-457200" algn="l">
              <a:buFont typeface="Arial" panose="020B0604020202020204" pitchFamily="34" charset="0"/>
              <a:buChar char="•"/>
            </a:pPr>
            <a:r>
              <a:rPr lang="en-GB" sz="4400" dirty="0">
                <a:solidFill>
                  <a:schemeClr val="bg1"/>
                </a:solidFill>
                <a:latin typeface="Aptos" panose="020B0004020202020204" pitchFamily="34" charset="0"/>
              </a:rPr>
              <a:t>What is the World of Work Programme</a:t>
            </a:r>
            <a:endParaRPr lang="en-GB" sz="4400" dirty="0">
              <a:solidFill>
                <a:schemeClr val="bg1"/>
              </a:solidFill>
              <a:latin typeface="Aptos" panose="020B0004020202020204" pitchFamily="34" charset="0"/>
              <a:ea typeface="Tahoma"/>
              <a:cs typeface="Tahoma"/>
            </a:endParaRPr>
          </a:p>
          <a:p>
            <a:pPr marL="457200" indent="-457200" algn="l">
              <a:buFont typeface="Arial" panose="020B0604020202020204" pitchFamily="34" charset="0"/>
              <a:buChar char="•"/>
            </a:pPr>
            <a:r>
              <a:rPr lang="en-GB" sz="4400" dirty="0">
                <a:solidFill>
                  <a:schemeClr val="bg1"/>
                </a:solidFill>
                <a:latin typeface="Aptos" panose="020B0004020202020204" pitchFamily="34" charset="0"/>
              </a:rPr>
              <a:t>Importance of Work Experience</a:t>
            </a:r>
            <a:endParaRPr lang="en-GB" sz="4400" dirty="0">
              <a:solidFill>
                <a:schemeClr val="bg1"/>
              </a:solidFill>
              <a:latin typeface="Aptos" panose="020B0004020202020204" pitchFamily="34" charset="0"/>
              <a:ea typeface="Tahoma"/>
              <a:cs typeface="Tahoma"/>
            </a:endParaRPr>
          </a:p>
          <a:p>
            <a:pPr marL="457200" indent="-457200" algn="l">
              <a:buFont typeface="Arial" panose="020B0604020202020204" pitchFamily="34" charset="0"/>
              <a:buChar char="•"/>
            </a:pPr>
            <a:r>
              <a:rPr lang="en-GB" sz="4400" dirty="0">
                <a:solidFill>
                  <a:schemeClr val="bg1"/>
                </a:solidFill>
                <a:latin typeface="Aptos" panose="020B0004020202020204" pitchFamily="34" charset="0"/>
              </a:rPr>
              <a:t>Process of Applying</a:t>
            </a:r>
            <a:endParaRPr lang="en-GB" sz="4400" dirty="0">
              <a:solidFill>
                <a:schemeClr val="bg1"/>
              </a:solidFill>
              <a:latin typeface="Aptos" panose="020B0004020202020204" pitchFamily="34" charset="0"/>
              <a:ea typeface="Tahoma"/>
              <a:cs typeface="Tahoma"/>
            </a:endParaRPr>
          </a:p>
          <a:p>
            <a:pPr marL="457200" indent="-457200" algn="l">
              <a:buFont typeface="Arial" panose="020B0604020202020204" pitchFamily="34" charset="0"/>
              <a:buChar char="•"/>
            </a:pPr>
            <a:endParaRPr lang="en-GB" dirty="0">
              <a:latin typeface="Aptos" panose="020B0004020202020204" pitchFamily="34" charset="0"/>
            </a:endParaRPr>
          </a:p>
          <a:p>
            <a:pPr marL="457200" indent="-457200" algn="l">
              <a:buFont typeface="Arial" panose="020B0604020202020204" pitchFamily="34" charset="0"/>
              <a:buChar char="•"/>
            </a:pPr>
            <a:endParaRPr lang="en-GB" dirty="0">
              <a:latin typeface="Aptos" panose="020B0004020202020204" pitchFamily="34" charset="0"/>
            </a:endParaRPr>
          </a:p>
        </p:txBody>
      </p:sp>
    </p:spTree>
    <p:extLst>
      <p:ext uri="{BB962C8B-B14F-4D97-AF65-F5344CB8AC3E}">
        <p14:creationId xmlns:p14="http://schemas.microsoft.com/office/powerpoint/2010/main" val="230379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5585F-F6D8-4DD5-D9EF-F894F58B7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1EAAB-477F-A495-1432-B87D194AC9B0}"/>
              </a:ext>
            </a:extLst>
          </p:cNvPr>
          <p:cNvSpPr>
            <a:spLocks noGrp="1"/>
          </p:cNvSpPr>
          <p:nvPr>
            <p:ph type="title"/>
          </p:nvPr>
        </p:nvSpPr>
        <p:spPr/>
        <p:txBody>
          <a:bodyPr/>
          <a:lstStyle/>
          <a:p>
            <a:r>
              <a:rPr lang="en-GB" sz="3600" b="1" dirty="0">
                <a:solidFill>
                  <a:schemeClr val="bg1"/>
                </a:solidFill>
                <a:latin typeface="Aptos" panose="020B0004020202020204" pitchFamily="34" charset="0"/>
              </a:rPr>
              <a:t>Finding an Employer 2</a:t>
            </a:r>
          </a:p>
        </p:txBody>
      </p:sp>
      <p:sp>
        <p:nvSpPr>
          <p:cNvPr id="3" name="Content Placeholder 2">
            <a:extLst>
              <a:ext uri="{FF2B5EF4-FFF2-40B4-BE49-F238E27FC236}">
                <a16:creationId xmlns:a16="http://schemas.microsoft.com/office/drawing/2014/main" id="{6699B232-D030-8AAA-8E15-A2664426A795}"/>
              </a:ext>
            </a:extLst>
          </p:cNvPr>
          <p:cNvSpPr>
            <a:spLocks noGrp="1"/>
          </p:cNvSpPr>
          <p:nvPr>
            <p:ph idx="1"/>
          </p:nvPr>
        </p:nvSpPr>
        <p:spPr>
          <a:xfrm>
            <a:off x="1116143" y="1840964"/>
            <a:ext cx="5411638" cy="4351338"/>
          </a:xfrm>
        </p:spPr>
        <p:txBody>
          <a:bodyPr vert="horz" lIns="91440" tIns="45720" rIns="91440" bIns="45720" rtlCol="0" anchor="t">
            <a:normAutofit/>
          </a:bodyPr>
          <a:lstStyle/>
          <a:p>
            <a:endParaRPr lang="en-GB" dirty="0">
              <a:latin typeface="Aptos" panose="020B0004020202020204" pitchFamily="34" charset="0"/>
            </a:endParaRPr>
          </a:p>
          <a:p>
            <a:r>
              <a:rPr lang="en-GB" sz="3600" dirty="0">
                <a:solidFill>
                  <a:schemeClr val="bg1"/>
                </a:solidFill>
                <a:latin typeface="Aptos" panose="020B0004020202020204" pitchFamily="34" charset="0"/>
                <a:ea typeface="Calibri"/>
                <a:cs typeface="Calibri"/>
              </a:rPr>
              <a:t>Career Aspiration</a:t>
            </a:r>
          </a:p>
          <a:p>
            <a:r>
              <a:rPr lang="en-GB" sz="3600" dirty="0">
                <a:solidFill>
                  <a:schemeClr val="bg1"/>
                </a:solidFill>
                <a:latin typeface="Aptos" panose="020B0004020202020204" pitchFamily="34" charset="0"/>
                <a:ea typeface="Calibri"/>
                <a:cs typeface="Calibri"/>
              </a:rPr>
              <a:t>Related role</a:t>
            </a:r>
          </a:p>
          <a:p>
            <a:r>
              <a:rPr lang="en-GB" sz="3600" dirty="0">
                <a:solidFill>
                  <a:schemeClr val="bg1"/>
                </a:solidFill>
                <a:latin typeface="Aptos" panose="020B0004020202020204" pitchFamily="34" charset="0"/>
                <a:ea typeface="Calibri"/>
                <a:cs typeface="Calibri"/>
              </a:rPr>
              <a:t>Subject they enjoy</a:t>
            </a:r>
          </a:p>
          <a:p>
            <a:r>
              <a:rPr lang="en-GB" sz="3600" dirty="0">
                <a:solidFill>
                  <a:schemeClr val="bg1"/>
                </a:solidFill>
                <a:latin typeface="Aptos" panose="020B0004020202020204" pitchFamily="34" charset="0"/>
                <a:ea typeface="Calibri"/>
                <a:cs typeface="Calibri"/>
              </a:rPr>
              <a:t>Skills development</a:t>
            </a:r>
          </a:p>
          <a:p>
            <a:r>
              <a:rPr lang="en-GB" sz="3600" dirty="0">
                <a:solidFill>
                  <a:schemeClr val="bg1"/>
                </a:solidFill>
                <a:latin typeface="Aptos" panose="020B0004020202020204" pitchFamily="34" charset="0"/>
                <a:ea typeface="Calibri"/>
                <a:cs typeface="Calibri"/>
              </a:rPr>
              <a:t>Personal development</a:t>
            </a:r>
          </a:p>
          <a:p>
            <a:endParaRPr lang="en-GB" sz="3600" dirty="0">
              <a:solidFill>
                <a:srgbClr val="FFFFFF"/>
              </a:solidFill>
              <a:latin typeface="Aptos" panose="020B0004020202020204" pitchFamily="34" charset="0"/>
              <a:ea typeface="Calibri" panose="020F0502020204030204"/>
              <a:cs typeface="Calibri" panose="020F0502020204030204"/>
            </a:endParaRPr>
          </a:p>
          <a:p>
            <a:endParaRPr lang="en-GB" sz="3600" dirty="0">
              <a:solidFill>
                <a:srgbClr val="FFFFFF"/>
              </a:solidFill>
              <a:latin typeface="Aptos" panose="020B0004020202020204" pitchFamily="34" charset="0"/>
              <a:ea typeface="Calibri" panose="020F0502020204030204"/>
              <a:cs typeface="Calibri" panose="020F0502020204030204"/>
            </a:endParaRPr>
          </a:p>
          <a:p>
            <a:endParaRPr lang="en-GB" dirty="0">
              <a:latin typeface="Aptos" panose="020B0004020202020204" pitchFamily="34" charset="0"/>
              <a:ea typeface="Calibri" panose="020F0502020204030204"/>
              <a:cs typeface="Calibri" panose="020F0502020204030204"/>
            </a:endParaRPr>
          </a:p>
          <a:p>
            <a:pPr marL="0" indent="0">
              <a:buNone/>
            </a:pPr>
            <a:endParaRPr lang="en-GB" dirty="0">
              <a:latin typeface="Aptos" panose="020B0004020202020204" pitchFamily="34" charset="0"/>
              <a:ea typeface="Calibri" panose="020F0502020204030204"/>
              <a:cs typeface="Calibri" panose="020F0502020204030204"/>
            </a:endParaRPr>
          </a:p>
        </p:txBody>
      </p:sp>
      <p:pic>
        <p:nvPicPr>
          <p:cNvPr id="5122" name="Picture 2">
            <a:extLst>
              <a:ext uri="{FF2B5EF4-FFF2-40B4-BE49-F238E27FC236}">
                <a16:creationId xmlns:a16="http://schemas.microsoft.com/office/drawing/2014/main" id="{D64C3466-8604-2527-E00D-7AA1D0E35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4" t="-2224" r="34989" b="-1422"/>
          <a:stretch/>
        </p:blipFill>
        <p:spPr bwMode="auto">
          <a:xfrm>
            <a:off x="7109883" y="570868"/>
            <a:ext cx="4266621" cy="172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0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CE22-DB73-3DB6-1DC8-A38E98515094}"/>
              </a:ext>
            </a:extLst>
          </p:cNvPr>
          <p:cNvSpPr>
            <a:spLocks noGrp="1"/>
          </p:cNvSpPr>
          <p:nvPr>
            <p:ph type="title"/>
          </p:nvPr>
        </p:nvSpPr>
        <p:spPr>
          <a:xfrm>
            <a:off x="1981201" y="292101"/>
            <a:ext cx="8523133" cy="1179717"/>
          </a:xfrm>
        </p:spPr>
        <p:txBody>
          <a:bodyPr>
            <a:normAutofit/>
          </a:bodyPr>
          <a:lstStyle/>
          <a:p>
            <a:r>
              <a:rPr lang="en-GB" b="1" dirty="0">
                <a:solidFill>
                  <a:schemeClr val="bg1"/>
                </a:solidFill>
                <a:latin typeface="Aptos" panose="020B0004020202020204" pitchFamily="34" charset="0"/>
              </a:rPr>
              <a:t>Using the Link2 Database</a:t>
            </a:r>
            <a:br>
              <a:rPr lang="en-GB" b="1" dirty="0">
                <a:solidFill>
                  <a:schemeClr val="bg1"/>
                </a:solidFill>
                <a:latin typeface="Aptos" panose="020B0004020202020204" pitchFamily="34" charset="0"/>
              </a:rPr>
            </a:br>
            <a:r>
              <a:rPr lang="en-GB" sz="1800" b="0" i="0" u="sng" strike="noStrike" dirty="0">
                <a:solidFill>
                  <a:srgbClr val="467886"/>
                </a:solidFill>
                <a:effectLst/>
                <a:latin typeface="Aptos" panose="020B0004020202020204" pitchFamily="34" charset="0"/>
                <a:hlinkClick r:id="rId3"/>
              </a:rPr>
              <a:t>https://ssp.learnaboutwork.net/</a:t>
            </a:r>
            <a:r>
              <a:rPr lang="en-GB" sz="1800" b="0" i="0" u="none" strike="noStrike" dirty="0">
                <a:solidFill>
                  <a:srgbClr val="000000"/>
                </a:solidFill>
                <a:effectLst/>
                <a:latin typeface="Aptos" panose="020B0004020202020204" pitchFamily="34" charset="0"/>
              </a:rPr>
              <a:t> </a:t>
            </a:r>
            <a:endParaRPr lang="en-GB" b="1" dirty="0">
              <a:solidFill>
                <a:schemeClr val="bg1"/>
              </a:solidFill>
              <a:latin typeface="Aptos" panose="020B0004020202020204" pitchFamily="34" charset="0"/>
            </a:endParaRPr>
          </a:p>
        </p:txBody>
      </p:sp>
      <p:pic>
        <p:nvPicPr>
          <p:cNvPr id="1026" name="Picture 2" descr="A screenshot of a computer&#10;&#10;AI-generated content may be incorrect.">
            <a:extLst>
              <a:ext uri="{FF2B5EF4-FFF2-40B4-BE49-F238E27FC236}">
                <a16:creationId xmlns:a16="http://schemas.microsoft.com/office/drawing/2014/main" id="{6F49A779-9693-C995-C52D-CFFEB2434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636340"/>
            <a:ext cx="8172450"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73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9512-4BB9-2C45-8DF0-687ADB73D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77D96-F492-DBE0-35F2-A46F795CF3BE}"/>
              </a:ext>
            </a:extLst>
          </p:cNvPr>
          <p:cNvSpPr>
            <a:spLocks noGrp="1"/>
          </p:cNvSpPr>
          <p:nvPr>
            <p:ph type="title"/>
          </p:nvPr>
        </p:nvSpPr>
        <p:spPr>
          <a:xfrm>
            <a:off x="1981201" y="292101"/>
            <a:ext cx="8523133" cy="1179717"/>
          </a:xfrm>
        </p:spPr>
        <p:txBody>
          <a:bodyPr>
            <a:normAutofit/>
          </a:bodyPr>
          <a:lstStyle/>
          <a:p>
            <a:r>
              <a:rPr lang="en-GB" b="1" dirty="0">
                <a:solidFill>
                  <a:schemeClr val="bg1"/>
                </a:solidFill>
                <a:latin typeface="Aptos" panose="020B0004020202020204" pitchFamily="34" charset="0"/>
              </a:rPr>
              <a:t>Using the Link2 Database</a:t>
            </a:r>
            <a:br>
              <a:rPr lang="en-GB" b="1" dirty="0">
                <a:solidFill>
                  <a:schemeClr val="bg1"/>
                </a:solidFill>
                <a:latin typeface="Aptos" panose="020B0004020202020204" pitchFamily="34" charset="0"/>
              </a:rPr>
            </a:br>
            <a:r>
              <a:rPr lang="en-GB" sz="1800" b="0" i="0" u="sng" strike="noStrike" dirty="0">
                <a:solidFill>
                  <a:srgbClr val="467886"/>
                </a:solidFill>
                <a:effectLst/>
                <a:latin typeface="Aptos" panose="020B0004020202020204" pitchFamily="34" charset="0"/>
                <a:hlinkClick r:id="rId3"/>
              </a:rPr>
              <a:t>https://ssp.learnaboutwork.net/</a:t>
            </a:r>
            <a:r>
              <a:rPr lang="en-GB" sz="1800" b="0" i="0" u="none" strike="noStrike" dirty="0">
                <a:solidFill>
                  <a:srgbClr val="000000"/>
                </a:solidFill>
                <a:effectLst/>
                <a:latin typeface="Aptos" panose="020B0004020202020204" pitchFamily="34" charset="0"/>
              </a:rPr>
              <a:t> </a:t>
            </a:r>
            <a:endParaRPr lang="en-GB" b="1" dirty="0">
              <a:solidFill>
                <a:schemeClr val="bg1"/>
              </a:solidFill>
              <a:latin typeface="Aptos" panose="020B0004020202020204" pitchFamily="34" charset="0"/>
            </a:endParaRPr>
          </a:p>
        </p:txBody>
      </p:sp>
      <p:pic>
        <p:nvPicPr>
          <p:cNvPr id="2050" name="Picture 2" descr="A screenshot of a computer&#10;&#10;AI-generated content may be incorrect.">
            <a:extLst>
              <a:ext uri="{FF2B5EF4-FFF2-40B4-BE49-F238E27FC236}">
                <a16:creationId xmlns:a16="http://schemas.microsoft.com/office/drawing/2014/main" id="{C65AB389-5EC2-6DE1-72AC-D7AE6E54C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374774"/>
            <a:ext cx="8162925"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0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screenshot of a computer screen&#10;&#10;AI-generated content may be incorrect.">
            <a:extLst>
              <a:ext uri="{FF2B5EF4-FFF2-40B4-BE49-F238E27FC236}">
                <a16:creationId xmlns:a16="http://schemas.microsoft.com/office/drawing/2014/main" id="{8CC199C5-6987-FAF3-1C94-C97A1ED8F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63" y="258806"/>
            <a:ext cx="10189074" cy="634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2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A746-6092-0A6A-C293-D221900583E5}"/>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128DFFC9-E814-914A-FBA1-9A1ED8B61CC7}"/>
              </a:ext>
            </a:extLst>
          </p:cNvPr>
          <p:cNvPicPr>
            <a:picLocks noChangeAspect="1"/>
          </p:cNvPicPr>
          <p:nvPr/>
        </p:nvPicPr>
        <p:blipFill>
          <a:blip r:embed="rId3"/>
          <a:stretch>
            <a:fillRect/>
          </a:stretch>
        </p:blipFill>
        <p:spPr>
          <a:xfrm>
            <a:off x="869300" y="847036"/>
            <a:ext cx="7111618" cy="5870843"/>
          </a:xfrm>
          <a:prstGeom prst="rect">
            <a:avLst/>
          </a:prstGeom>
        </p:spPr>
      </p:pic>
      <p:sp>
        <p:nvSpPr>
          <p:cNvPr id="3" name="Subtitle 2">
            <a:extLst>
              <a:ext uri="{FF2B5EF4-FFF2-40B4-BE49-F238E27FC236}">
                <a16:creationId xmlns:a16="http://schemas.microsoft.com/office/drawing/2014/main" id="{8C0D5623-646A-6945-F571-12A62E0ECBCA}"/>
              </a:ext>
            </a:extLst>
          </p:cNvPr>
          <p:cNvSpPr>
            <a:spLocks noGrp="1"/>
          </p:cNvSpPr>
          <p:nvPr>
            <p:ph type="subTitle" idx="1"/>
          </p:nvPr>
        </p:nvSpPr>
        <p:spPr>
          <a:xfrm>
            <a:off x="918072" y="342881"/>
            <a:ext cx="4847422" cy="480630"/>
          </a:xfrm>
        </p:spPr>
        <p:txBody>
          <a:bodyPr vert="horz" lIns="91440" tIns="45720" rIns="91440" bIns="45720" rtlCol="0" anchor="t">
            <a:normAutofit/>
          </a:bodyPr>
          <a:lstStyle/>
          <a:p>
            <a:r>
              <a:rPr lang="en-GB" dirty="0">
                <a:solidFill>
                  <a:schemeClr val="bg1"/>
                </a:solidFill>
                <a:latin typeface="Aptos" panose="020B0004020202020204" pitchFamily="34" charset="0"/>
              </a:rPr>
              <a:t>Go to "Search"</a:t>
            </a:r>
          </a:p>
        </p:txBody>
      </p:sp>
      <p:sp>
        <p:nvSpPr>
          <p:cNvPr id="6" name="TextBox 5">
            <a:extLst>
              <a:ext uri="{FF2B5EF4-FFF2-40B4-BE49-F238E27FC236}">
                <a16:creationId xmlns:a16="http://schemas.microsoft.com/office/drawing/2014/main" id="{CF4318D9-45B7-EED7-A6F7-97EA5434B288}"/>
              </a:ext>
            </a:extLst>
          </p:cNvPr>
          <p:cNvSpPr txBox="1"/>
          <p:nvPr/>
        </p:nvSpPr>
        <p:spPr>
          <a:xfrm>
            <a:off x="8319622" y="1243300"/>
            <a:ext cx="354904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Aptos" panose="020B0004020202020204" pitchFamily="34" charset="0"/>
              </a:rPr>
              <a:t>You can search by:</a:t>
            </a:r>
            <a:endParaRPr lang="en-US" dirty="0">
              <a:solidFill>
                <a:schemeClr val="bg1"/>
              </a:solidFill>
              <a:latin typeface="Aptos" panose="020B0004020202020204" pitchFamily="34" charset="0"/>
            </a:endParaRPr>
          </a:p>
          <a:p>
            <a:endParaRPr lang="en-GB" dirty="0">
              <a:solidFill>
                <a:schemeClr val="bg1"/>
              </a:solidFill>
              <a:latin typeface="Aptos" panose="020B0004020202020204" pitchFamily="34" charset="0"/>
            </a:endParaRPr>
          </a:p>
          <a:p>
            <a:r>
              <a:rPr lang="en-GB" b="1" dirty="0">
                <a:solidFill>
                  <a:schemeClr val="bg1"/>
                </a:solidFill>
                <a:latin typeface="Aptos" panose="020B0004020202020204" pitchFamily="34" charset="0"/>
              </a:rPr>
              <a:t>"Employer" </a:t>
            </a:r>
            <a:r>
              <a:rPr lang="en-GB" dirty="0">
                <a:solidFill>
                  <a:schemeClr val="bg1"/>
                </a:solidFill>
                <a:latin typeface="Aptos" panose="020B0004020202020204" pitchFamily="34" charset="0"/>
              </a:rPr>
              <a:t>if you have somewhere in mind, or you can do a general search for estate agents or school, by using the % symbol </a:t>
            </a:r>
            <a:r>
              <a:rPr lang="en-GB" dirty="0" err="1">
                <a:solidFill>
                  <a:schemeClr val="bg1"/>
                </a:solidFill>
                <a:latin typeface="Aptos" panose="020B0004020202020204" pitchFamily="34" charset="0"/>
              </a:rPr>
              <a:t>ie</a:t>
            </a:r>
            <a:r>
              <a:rPr lang="en-GB" dirty="0">
                <a:solidFill>
                  <a:schemeClr val="bg1"/>
                </a:solidFill>
                <a:latin typeface="Aptos" panose="020B0004020202020204" pitchFamily="34" charset="0"/>
              </a:rPr>
              <a:t>.</a:t>
            </a:r>
          </a:p>
          <a:p>
            <a:endParaRPr lang="en-GB" dirty="0">
              <a:solidFill>
                <a:schemeClr val="bg1"/>
              </a:solidFill>
              <a:latin typeface="Aptos" panose="020B0004020202020204" pitchFamily="34" charset="0"/>
            </a:endParaRPr>
          </a:p>
          <a:p>
            <a:r>
              <a:rPr lang="en-GB" dirty="0">
                <a:solidFill>
                  <a:schemeClr val="bg1"/>
                </a:solidFill>
                <a:latin typeface="Aptos" panose="020B0004020202020204" pitchFamily="34" charset="0"/>
              </a:rPr>
              <a:t>‘%Estate Agent’  or "%school"</a:t>
            </a:r>
          </a:p>
          <a:p>
            <a:endParaRPr lang="en-GB" dirty="0">
              <a:solidFill>
                <a:schemeClr val="bg1"/>
              </a:solidFill>
              <a:latin typeface="Aptos" panose="020B0004020202020204" pitchFamily="34" charset="0"/>
            </a:endParaRPr>
          </a:p>
          <a:p>
            <a:r>
              <a:rPr lang="en-GB" b="1" dirty="0">
                <a:solidFill>
                  <a:schemeClr val="bg1"/>
                </a:solidFill>
                <a:latin typeface="Aptos" panose="020B0004020202020204" pitchFamily="34" charset="0"/>
              </a:rPr>
              <a:t>"Postcode" or "Town"</a:t>
            </a:r>
          </a:p>
          <a:p>
            <a:endParaRPr lang="en-GB" b="1" dirty="0">
              <a:solidFill>
                <a:schemeClr val="bg1"/>
              </a:solidFill>
              <a:latin typeface="Aptos" panose="020B0004020202020204" pitchFamily="34" charset="0"/>
            </a:endParaRPr>
          </a:p>
          <a:p>
            <a:endParaRPr lang="en-GB" b="1" dirty="0">
              <a:solidFill>
                <a:schemeClr val="bg1"/>
              </a:solidFill>
              <a:latin typeface="Aptos" panose="020B0004020202020204" pitchFamily="34" charset="0"/>
            </a:endParaRPr>
          </a:p>
          <a:p>
            <a:r>
              <a:rPr lang="en-GB" b="1" dirty="0">
                <a:solidFill>
                  <a:schemeClr val="bg1"/>
                </a:solidFill>
                <a:latin typeface="Aptos" panose="020B0004020202020204" pitchFamily="34" charset="0"/>
              </a:rPr>
              <a:t>After you add a postcode, or town press "Submit"</a:t>
            </a:r>
            <a:br>
              <a:rPr lang="en-GB" b="1" dirty="0">
                <a:solidFill>
                  <a:schemeClr val="bg1"/>
                </a:solidFill>
                <a:latin typeface="Aptos" panose="020B0004020202020204" pitchFamily="34" charset="0"/>
              </a:rPr>
            </a:br>
            <a:r>
              <a:rPr lang="en-GB" b="1" dirty="0">
                <a:solidFill>
                  <a:schemeClr val="bg1"/>
                </a:solidFill>
                <a:latin typeface="Aptos" panose="020B0004020202020204" pitchFamily="34" charset="0"/>
              </a:rPr>
              <a:t>If you clear searches, make sure you press "submit" to refresh the page; then select a category.</a:t>
            </a:r>
          </a:p>
        </p:txBody>
      </p:sp>
      <p:sp>
        <p:nvSpPr>
          <p:cNvPr id="9" name="Arrow: Right 8">
            <a:extLst>
              <a:ext uri="{FF2B5EF4-FFF2-40B4-BE49-F238E27FC236}">
                <a16:creationId xmlns:a16="http://schemas.microsoft.com/office/drawing/2014/main" id="{45456285-A8A7-96F0-FCA3-E9C5B61E4596}"/>
              </a:ext>
            </a:extLst>
          </p:cNvPr>
          <p:cNvSpPr/>
          <p:nvPr/>
        </p:nvSpPr>
        <p:spPr>
          <a:xfrm rot="2400000">
            <a:off x="4161521" y="824913"/>
            <a:ext cx="865880" cy="34836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7C0ABA8-A5A7-9853-F70F-4D2B614FC9C3}"/>
              </a:ext>
            </a:extLst>
          </p:cNvPr>
          <p:cNvSpPr/>
          <p:nvPr/>
        </p:nvSpPr>
        <p:spPr>
          <a:xfrm>
            <a:off x="3425038" y="851796"/>
            <a:ext cx="851795" cy="146137"/>
          </a:xfrm>
          <a:prstGeom prst="rect">
            <a:avLst/>
          </a:prstGeom>
          <a:solidFill>
            <a:schemeClr val="tx2">
              <a:lumMod val="75000"/>
              <a:lumOff val="2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E4C7D40-2FC6-CDB3-F199-7A1D6B6FD406}"/>
              </a:ext>
            </a:extLst>
          </p:cNvPr>
          <p:cNvSpPr/>
          <p:nvPr/>
        </p:nvSpPr>
        <p:spPr>
          <a:xfrm rot="10020000">
            <a:off x="7129568" y="2218058"/>
            <a:ext cx="1049494" cy="35754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858597C6-B016-53AE-C644-1065090D152A}"/>
              </a:ext>
            </a:extLst>
          </p:cNvPr>
          <p:cNvSpPr/>
          <p:nvPr/>
        </p:nvSpPr>
        <p:spPr>
          <a:xfrm rot="8460000">
            <a:off x="6962079" y="4966002"/>
            <a:ext cx="1508530" cy="34836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14614B98-C547-339B-444E-996B1BE4BED6}"/>
              </a:ext>
            </a:extLst>
          </p:cNvPr>
          <p:cNvSpPr/>
          <p:nvPr/>
        </p:nvSpPr>
        <p:spPr>
          <a:xfrm rot="13140000">
            <a:off x="5968137" y="3477531"/>
            <a:ext cx="2637759" cy="40344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8277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824"/>
            <a:ext cx="10515600" cy="1325563"/>
          </a:xfrm>
        </p:spPr>
        <p:txBody>
          <a:bodyPr/>
          <a:lstStyle/>
          <a:p>
            <a:r>
              <a:rPr lang="en-GB" sz="3600" b="1" u="sng" dirty="0">
                <a:solidFill>
                  <a:schemeClr val="bg1"/>
                </a:solidFill>
                <a:latin typeface="Aptos" panose="020B0004020202020204" pitchFamily="34" charset="0"/>
              </a:rPr>
              <a:t>Found an employer – what next?</a:t>
            </a:r>
          </a:p>
        </p:txBody>
      </p:sp>
      <p:sp>
        <p:nvSpPr>
          <p:cNvPr id="3" name="Content Placeholder 2"/>
          <p:cNvSpPr>
            <a:spLocks noGrp="1"/>
          </p:cNvSpPr>
          <p:nvPr>
            <p:ph idx="1"/>
          </p:nvPr>
        </p:nvSpPr>
        <p:spPr>
          <a:xfrm>
            <a:off x="526595" y="1571387"/>
            <a:ext cx="11015831" cy="5024173"/>
          </a:xfrm>
        </p:spPr>
        <p:txBody>
          <a:bodyPr vert="horz" lIns="91440" tIns="45720" rIns="91440" bIns="45720" rtlCol="0" anchor="t">
            <a:normAutofit/>
          </a:bodyPr>
          <a:lstStyle/>
          <a:p>
            <a:r>
              <a:rPr lang="en-GB" sz="3600" dirty="0">
                <a:solidFill>
                  <a:schemeClr val="bg1"/>
                </a:solidFill>
                <a:latin typeface="Aptos" panose="020B0004020202020204" pitchFamily="34" charset="0"/>
              </a:rPr>
              <a:t>Complete blue 3-way agreement form and</a:t>
            </a:r>
            <a:br>
              <a:rPr lang="en-GB" sz="3600" dirty="0">
                <a:solidFill>
                  <a:schemeClr val="bg1"/>
                </a:solidFill>
                <a:latin typeface="Aptos" panose="020B0004020202020204" pitchFamily="34" charset="0"/>
                <a:ea typeface="Calibri"/>
                <a:cs typeface="Calibri"/>
              </a:rPr>
            </a:br>
            <a:r>
              <a:rPr lang="en-GB" sz="3600" dirty="0">
                <a:solidFill>
                  <a:schemeClr val="bg1"/>
                </a:solidFill>
                <a:latin typeface="Aptos" panose="020B0004020202020204" pitchFamily="34" charset="0"/>
              </a:rPr>
              <a:t>cream Health form and return to Miss Gale/ Tutors with online payment.</a:t>
            </a:r>
            <a:endParaRPr lang="en-GB" sz="3600" dirty="0">
              <a:solidFill>
                <a:schemeClr val="bg1"/>
              </a:solidFill>
              <a:latin typeface="Aptos" panose="020B0004020202020204" pitchFamily="34" charset="0"/>
              <a:ea typeface="Calibri"/>
              <a:cs typeface="Calibri"/>
            </a:endParaRPr>
          </a:p>
          <a:p>
            <a:r>
              <a:rPr lang="en-GB" sz="3600" dirty="0">
                <a:solidFill>
                  <a:schemeClr val="bg1"/>
                </a:solidFill>
                <a:latin typeface="Aptos" panose="020B0004020202020204" pitchFamily="34" charset="0"/>
              </a:rPr>
              <a:t>Health and Safety Check –  Conducted by SWEP</a:t>
            </a:r>
            <a:endParaRPr lang="en-GB" sz="3600" dirty="0">
              <a:solidFill>
                <a:schemeClr val="bg1"/>
              </a:solidFill>
              <a:latin typeface="Aptos" panose="020B0004020202020204" pitchFamily="34" charset="0"/>
              <a:ea typeface="Calibri"/>
              <a:cs typeface="Calibri"/>
            </a:endParaRPr>
          </a:p>
          <a:p>
            <a:r>
              <a:rPr lang="en-GB" sz="3600" dirty="0">
                <a:solidFill>
                  <a:schemeClr val="bg1"/>
                </a:solidFill>
                <a:latin typeface="Aptos" panose="020B0004020202020204" pitchFamily="34" charset="0"/>
              </a:rPr>
              <a:t>Once accepted – student can log in and see full details</a:t>
            </a:r>
            <a:br>
              <a:rPr lang="en-GB" sz="3600" dirty="0">
                <a:solidFill>
                  <a:schemeClr val="bg1"/>
                </a:solidFill>
                <a:latin typeface="Aptos" panose="020B0004020202020204" pitchFamily="34" charset="0"/>
              </a:rPr>
            </a:br>
            <a:r>
              <a:rPr lang="en-GB" sz="3600" dirty="0">
                <a:solidFill>
                  <a:schemeClr val="bg1"/>
                </a:solidFill>
                <a:latin typeface="Aptos" panose="020B0004020202020204" pitchFamily="34" charset="0"/>
              </a:rPr>
              <a:t>They will get a printed copy several weeks before they begin.</a:t>
            </a:r>
          </a:p>
          <a:p>
            <a:endParaRPr lang="en-GB" sz="2000" dirty="0">
              <a:latin typeface="Aptos" panose="020B0004020202020204" pitchFamily="34" charset="0"/>
            </a:endParaRPr>
          </a:p>
        </p:txBody>
      </p:sp>
    </p:spTree>
    <p:extLst>
      <p:ext uri="{BB962C8B-B14F-4D97-AF65-F5344CB8AC3E}">
        <p14:creationId xmlns:p14="http://schemas.microsoft.com/office/powerpoint/2010/main" val="299464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                    </a:t>
            </a:r>
          </a:p>
        </p:txBody>
      </p:sp>
      <p:pic>
        <p:nvPicPr>
          <p:cNvPr id="7" name="Content Placeholder 6">
            <a:extLst>
              <a:ext uri="{FF2B5EF4-FFF2-40B4-BE49-F238E27FC236}">
                <a16:creationId xmlns:a16="http://schemas.microsoft.com/office/drawing/2014/main" id="{BFCE475C-9DB6-4CE3-B722-38D1D851715E}"/>
              </a:ext>
            </a:extLst>
          </p:cNvPr>
          <p:cNvPicPr>
            <a:picLocks noGrp="1" noChangeAspect="1"/>
          </p:cNvPicPr>
          <p:nvPr>
            <p:ph sz="half" idx="1"/>
          </p:nvPr>
        </p:nvPicPr>
        <p:blipFill>
          <a:blip r:embed="rId3"/>
          <a:stretch>
            <a:fillRect/>
          </a:stretch>
        </p:blipFill>
        <p:spPr>
          <a:xfrm>
            <a:off x="1524000" y="292100"/>
            <a:ext cx="7103239" cy="3606576"/>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5593" y="176176"/>
            <a:ext cx="16573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096" y="4581129"/>
            <a:ext cx="2526995" cy="70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10F7975C-E990-4C56-8298-848A67F1FC0A}"/>
              </a:ext>
            </a:extLst>
          </p:cNvPr>
          <p:cNvPicPr>
            <a:picLocks noChangeAspect="1"/>
          </p:cNvPicPr>
          <p:nvPr/>
        </p:nvPicPr>
        <p:blipFill>
          <a:blip r:embed="rId6"/>
          <a:stretch>
            <a:fillRect/>
          </a:stretch>
        </p:blipFill>
        <p:spPr>
          <a:xfrm>
            <a:off x="3491440" y="3123107"/>
            <a:ext cx="7176561" cy="3672262"/>
          </a:xfrm>
          <a:prstGeom prst="rect">
            <a:avLst/>
          </a:prstGeom>
        </p:spPr>
      </p:pic>
    </p:spTree>
    <p:extLst>
      <p:ext uri="{BB962C8B-B14F-4D97-AF65-F5344CB8AC3E}">
        <p14:creationId xmlns:p14="http://schemas.microsoft.com/office/powerpoint/2010/main" val="1977736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3CC39B1C-27D7-E7BE-6DEF-5962300859F3}"/>
              </a:ext>
            </a:extLst>
          </p:cNvPr>
          <p:cNvPicPr>
            <a:picLocks noGrp="1" noChangeAspect="1"/>
          </p:cNvPicPr>
          <p:nvPr>
            <p:ph idx="1"/>
          </p:nvPr>
        </p:nvPicPr>
        <p:blipFill>
          <a:blip r:embed="rId3"/>
          <a:stretch>
            <a:fillRect/>
          </a:stretch>
        </p:blipFill>
        <p:spPr>
          <a:xfrm>
            <a:off x="1822264" y="668533"/>
            <a:ext cx="8547471" cy="2760467"/>
          </a:xfrm>
          <a:prstGeom prst="rect">
            <a:avLst/>
          </a:prstGeom>
        </p:spPr>
      </p:pic>
    </p:spTree>
    <p:extLst>
      <p:ext uri="{BB962C8B-B14F-4D97-AF65-F5344CB8AC3E}">
        <p14:creationId xmlns:p14="http://schemas.microsoft.com/office/powerpoint/2010/main" val="3811983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679574" y="160338"/>
            <a:ext cx="8988426" cy="669766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103" name="Text Box 14"/>
          <p:cNvSpPr txBox="1">
            <a:spLocks noChangeArrowheads="1"/>
          </p:cNvSpPr>
          <p:nvPr/>
        </p:nvSpPr>
        <p:spPr bwMode="auto">
          <a:xfrm>
            <a:off x="1679574" y="160338"/>
            <a:ext cx="8988425" cy="646331"/>
          </a:xfrm>
          <a:prstGeom prst="rect">
            <a:avLst/>
          </a:prstGeom>
          <a:solidFill>
            <a:srgbClr val="002060"/>
          </a:solidFill>
          <a:ln w="19050">
            <a:solidFill>
              <a:schemeClr val="accent5">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Aptos" panose="020B0004020202020204" pitchFamily="34" charset="0"/>
              </a:rPr>
              <a:t>Where are future jobs going to be?</a:t>
            </a:r>
          </a:p>
        </p:txBody>
      </p:sp>
      <p:sp>
        <p:nvSpPr>
          <p:cNvPr id="2" name="AutoShape 2" descr="Healthcare Science Week 2021 - National Awareness Days Calendar 202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1800345" y="722741"/>
            <a:ext cx="4059192" cy="2648540"/>
          </a:xfrm>
          <a:prstGeom prst="rect">
            <a:avLst/>
          </a:prstGeom>
          <a:solidFill>
            <a:srgbClr val="00AF61"/>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Medical, Health Science and Care</a:t>
            </a:r>
            <a:endParaRPr lang="en-GB" dirty="0">
              <a:solidFill>
                <a:schemeClr val="bg1"/>
              </a:solidFill>
            </a:endParaRPr>
          </a:p>
          <a:p>
            <a:endParaRPr lang="en-GB" dirty="0">
              <a:solidFill>
                <a:srgbClr val="000000"/>
              </a:solidFill>
              <a:cs typeface="Calibri"/>
            </a:endParaRPr>
          </a:p>
          <a:p>
            <a:endParaRPr lang="en-GB" dirty="0"/>
          </a:p>
          <a:p>
            <a:endParaRPr lang="en-GB" dirty="0"/>
          </a:p>
          <a:p>
            <a:endParaRPr lang="en-GB" dirty="0"/>
          </a:p>
          <a:p>
            <a:endParaRPr lang="en-GB" dirty="0"/>
          </a:p>
          <a:p>
            <a:endParaRPr lang="en-GB" dirty="0"/>
          </a:p>
          <a:p>
            <a:endParaRPr lang="en-GB" dirty="0"/>
          </a:p>
        </p:txBody>
      </p:sp>
      <p:sp>
        <p:nvSpPr>
          <p:cNvPr id="7" name="TextBox 6"/>
          <p:cNvSpPr txBox="1"/>
          <p:nvPr/>
        </p:nvSpPr>
        <p:spPr>
          <a:xfrm>
            <a:off x="6216770" y="3528161"/>
            <a:ext cx="4174523" cy="2923877"/>
          </a:xfrm>
          <a:prstGeom prst="rect">
            <a:avLst/>
          </a:prstGeom>
          <a:solidFill>
            <a:srgbClr val="39CC2E"/>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Environmental (Green Jobs)</a:t>
            </a:r>
            <a:endParaRPr lang="en-GB" sz="2000" dirty="0">
              <a:solidFill>
                <a:schemeClr val="bg1"/>
              </a:solidFill>
              <a:cs typeface="Calibri"/>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p:txBody>
      </p:sp>
      <p:pic>
        <p:nvPicPr>
          <p:cNvPr id="9" name="Picture 8" descr="Burning forest and trees"/>
          <p:cNvPicPr>
            <a:picLocks noChangeAspect="1"/>
          </p:cNvPicPr>
          <p:nvPr/>
        </p:nvPicPr>
        <p:blipFill rotWithShape="1">
          <a:blip r:embed="rId4"/>
          <a:srcRect t="10562" b="10562"/>
          <a:stretch/>
        </p:blipFill>
        <p:spPr>
          <a:xfrm>
            <a:off x="6733836" y="4254665"/>
            <a:ext cx="3140388" cy="1854353"/>
          </a:xfrm>
          <a:prstGeom prst="rect">
            <a:avLst/>
          </a:prstGeom>
        </p:spPr>
      </p:pic>
      <p:pic>
        <p:nvPicPr>
          <p:cNvPr id="15" name="Picture 14"/>
          <p:cNvPicPr>
            <a:picLocks noChangeAspect="1"/>
          </p:cNvPicPr>
          <p:nvPr/>
        </p:nvPicPr>
        <p:blipFill>
          <a:blip r:embed="rId5"/>
          <a:stretch>
            <a:fillRect/>
          </a:stretch>
        </p:blipFill>
        <p:spPr>
          <a:xfrm>
            <a:off x="2289550" y="1420553"/>
            <a:ext cx="3172806" cy="1782714"/>
          </a:xfrm>
          <a:prstGeom prst="rect">
            <a:avLst/>
          </a:prstGeom>
        </p:spPr>
      </p:pic>
      <p:sp>
        <p:nvSpPr>
          <p:cNvPr id="6" name="TextBox 5"/>
          <p:cNvSpPr txBox="1"/>
          <p:nvPr/>
        </p:nvSpPr>
        <p:spPr>
          <a:xfrm>
            <a:off x="1800344" y="3526069"/>
            <a:ext cx="4153039" cy="2923877"/>
          </a:xfrm>
          <a:prstGeom prst="rect">
            <a:avLst/>
          </a:prstGeom>
          <a:solidFill>
            <a:schemeClr val="accent1">
              <a:lumMod val="50000"/>
            </a:schemeClr>
          </a:solidFill>
        </p:spPr>
        <p:txBody>
          <a:bodyPr wrap="square" lIns="91440" tIns="45720" rIns="91440" bIns="45720" rtlCol="0" anchor="t">
            <a:spAutoFit/>
          </a:bodyPr>
          <a:lstStyle/>
          <a:p>
            <a:pPr algn="ctr"/>
            <a:endParaRPr lang="en-GB" sz="2000" dirty="0">
              <a:solidFill>
                <a:schemeClr val="bg1"/>
              </a:solidFill>
            </a:endParaRPr>
          </a:p>
          <a:p>
            <a:pPr algn="ctr"/>
            <a:r>
              <a:rPr lang="en-GB" sz="2000" dirty="0">
                <a:solidFill>
                  <a:schemeClr val="bg1"/>
                </a:solidFill>
              </a:rPr>
              <a:t>Engineering and Construction</a:t>
            </a:r>
            <a:endParaRPr lang="en-GB"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pic>
        <p:nvPicPr>
          <p:cNvPr id="12" name="Picture 11" descr="Safety professional in front of power plant">
            <a:extLst>
              <a:ext uri="{FF2B5EF4-FFF2-40B4-BE49-F238E27FC236}">
                <a16:creationId xmlns:a16="http://schemas.microsoft.com/office/drawing/2014/main" id="{5530F435-D78F-4A09-8B3D-8B1C73948BFB}"/>
              </a:ext>
            </a:extLst>
          </p:cNvPr>
          <p:cNvPicPr>
            <a:picLocks noChangeAspect="1"/>
          </p:cNvPicPr>
          <p:nvPr/>
        </p:nvPicPr>
        <p:blipFill>
          <a:blip r:embed="rId6"/>
          <a:stretch>
            <a:fillRect/>
          </a:stretch>
        </p:blipFill>
        <p:spPr>
          <a:xfrm>
            <a:off x="2292101" y="4256126"/>
            <a:ext cx="3175273" cy="1917850"/>
          </a:xfrm>
          <a:prstGeom prst="rect">
            <a:avLst/>
          </a:prstGeom>
        </p:spPr>
      </p:pic>
      <p:sp>
        <p:nvSpPr>
          <p:cNvPr id="17" name="Rectangle 16">
            <a:extLst>
              <a:ext uri="{FF2B5EF4-FFF2-40B4-BE49-F238E27FC236}">
                <a16:creationId xmlns:a16="http://schemas.microsoft.com/office/drawing/2014/main" id="{3F697EAB-38D5-4970-8E29-323073740971}"/>
              </a:ext>
            </a:extLst>
          </p:cNvPr>
          <p:cNvSpPr/>
          <p:nvPr/>
        </p:nvSpPr>
        <p:spPr>
          <a:xfrm>
            <a:off x="6220258" y="722741"/>
            <a:ext cx="4183704" cy="26435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CBF2D9D-9FDC-41C6-AD9B-9DC111176B67}"/>
              </a:ext>
            </a:extLst>
          </p:cNvPr>
          <p:cNvSpPr txBox="1"/>
          <p:nvPr/>
        </p:nvSpPr>
        <p:spPr>
          <a:xfrm>
            <a:off x="6376028" y="1026694"/>
            <a:ext cx="3976777" cy="400110"/>
          </a:xfrm>
          <a:prstGeom prst="rect">
            <a:avLst/>
          </a:prstGeom>
          <a:noFill/>
        </p:spPr>
        <p:txBody>
          <a:bodyPr wrap="square" lIns="91440" tIns="45720" rIns="91440" bIns="45720" rtlCol="0" anchor="t">
            <a:spAutoFit/>
          </a:bodyPr>
          <a:lstStyle/>
          <a:p>
            <a:pPr algn="ctr"/>
            <a:r>
              <a:rPr lang="en-GB" sz="2000" dirty="0">
                <a:solidFill>
                  <a:schemeClr val="bg1"/>
                </a:solidFill>
              </a:rPr>
              <a:t>IT and Digital Technology</a:t>
            </a:r>
          </a:p>
        </p:txBody>
      </p:sp>
      <p:pic>
        <p:nvPicPr>
          <p:cNvPr id="8" name="Picture 7" descr="Fingerprint scanning machine">
            <a:extLst>
              <a:ext uri="{FF2B5EF4-FFF2-40B4-BE49-F238E27FC236}">
                <a16:creationId xmlns:a16="http://schemas.microsoft.com/office/drawing/2014/main" id="{2FD119A9-37A0-45D3-A3A5-DB0E434333B1}"/>
              </a:ext>
            </a:extLst>
          </p:cNvPr>
          <p:cNvPicPr>
            <a:picLocks noChangeAspect="1"/>
          </p:cNvPicPr>
          <p:nvPr/>
        </p:nvPicPr>
        <p:blipFill>
          <a:blip r:embed="rId7"/>
          <a:stretch>
            <a:fillRect/>
          </a:stretch>
        </p:blipFill>
        <p:spPr>
          <a:xfrm>
            <a:off x="6735896" y="1419326"/>
            <a:ext cx="3151575" cy="1785844"/>
          </a:xfrm>
          <a:prstGeom prst="rect">
            <a:avLst/>
          </a:prstGeom>
        </p:spPr>
      </p:pic>
      <p:sp>
        <p:nvSpPr>
          <p:cNvPr id="4" name="Rectangle: Rounded Corners 3">
            <a:extLst>
              <a:ext uri="{FF2B5EF4-FFF2-40B4-BE49-F238E27FC236}">
                <a16:creationId xmlns:a16="http://schemas.microsoft.com/office/drawing/2014/main" id="{459AA173-3D04-F5F4-1AA8-0B386FD3944C}"/>
              </a:ext>
            </a:extLst>
          </p:cNvPr>
          <p:cNvSpPr/>
          <p:nvPr/>
        </p:nvSpPr>
        <p:spPr>
          <a:xfrm>
            <a:off x="2142524" y="5870015"/>
            <a:ext cx="8467008" cy="884732"/>
          </a:xfrm>
          <a:prstGeom prst="round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ptos" panose="020B0004020202020204" pitchFamily="34" charset="0"/>
              </a:rPr>
              <a:t>This is Labour Market Information (LMI)</a:t>
            </a:r>
          </a:p>
          <a:p>
            <a:pPr algn="ctr"/>
            <a:r>
              <a:rPr lang="en-GB" sz="3200" dirty="0">
                <a:latin typeface="Aptos" panose="020B0004020202020204" pitchFamily="34" charset="0"/>
              </a:rPr>
              <a:t>Be in the know to know where to go</a:t>
            </a:r>
          </a:p>
        </p:txBody>
      </p:sp>
    </p:spTree>
    <p:custDataLst>
      <p:tags r:id="rId1"/>
    </p:custDataLst>
    <p:extLst>
      <p:ext uri="{BB962C8B-B14F-4D97-AF65-F5344CB8AC3E}">
        <p14:creationId xmlns:p14="http://schemas.microsoft.com/office/powerpoint/2010/main" val="423202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924" y="299435"/>
            <a:ext cx="10515600" cy="1325563"/>
          </a:xfrm>
        </p:spPr>
        <p:txBody>
          <a:bodyPr/>
          <a:lstStyle/>
          <a:p>
            <a:pPr algn="ctr"/>
            <a:r>
              <a:rPr lang="en-GB" sz="3600" b="1" dirty="0">
                <a:solidFill>
                  <a:schemeClr val="bg1"/>
                </a:solidFill>
                <a:latin typeface="Aptos" panose="020B0004020202020204" pitchFamily="34" charset="0"/>
              </a:rPr>
              <a:t>Trouble finding a placement?</a:t>
            </a:r>
          </a:p>
        </p:txBody>
      </p:sp>
      <p:sp>
        <p:nvSpPr>
          <p:cNvPr id="3" name="Content Placeholder 2"/>
          <p:cNvSpPr>
            <a:spLocks noGrp="1"/>
          </p:cNvSpPr>
          <p:nvPr>
            <p:ph idx="1"/>
          </p:nvPr>
        </p:nvSpPr>
        <p:spPr/>
        <p:txBody>
          <a:bodyPr vert="horz" lIns="91440" tIns="45720" rIns="91440" bIns="45720" rtlCol="0" anchor="t">
            <a:normAutofit/>
          </a:bodyPr>
          <a:lstStyle/>
          <a:p>
            <a:r>
              <a:rPr lang="en-GB" sz="3600" dirty="0">
                <a:solidFill>
                  <a:schemeClr val="bg1"/>
                </a:solidFill>
                <a:latin typeface="Aptos" panose="020B0004020202020204" pitchFamily="34" charset="0"/>
              </a:rPr>
              <a:t>Have you tried everything? </a:t>
            </a:r>
            <a:endParaRPr lang="en-GB" sz="3600" dirty="0">
              <a:solidFill>
                <a:schemeClr val="bg1"/>
              </a:solidFill>
              <a:latin typeface="Aptos" panose="020B0004020202020204" pitchFamily="34" charset="0"/>
              <a:ea typeface="Calibri"/>
              <a:cs typeface="Calibri"/>
            </a:endParaRPr>
          </a:p>
          <a:p>
            <a:r>
              <a:rPr lang="en-GB" sz="3600" dirty="0">
                <a:solidFill>
                  <a:schemeClr val="bg1"/>
                </a:solidFill>
                <a:latin typeface="Aptos" panose="020B0004020202020204" pitchFamily="34" charset="0"/>
              </a:rPr>
              <a:t>Speak to Miss Gale!</a:t>
            </a:r>
            <a:endParaRPr lang="en-GB" sz="3600" dirty="0">
              <a:solidFill>
                <a:schemeClr val="bg1"/>
              </a:solidFill>
              <a:latin typeface="Aptos" panose="020B0004020202020204" pitchFamily="34" charset="0"/>
              <a:ea typeface="Calibri"/>
              <a:cs typeface="Calibri"/>
            </a:endParaRPr>
          </a:p>
          <a:p>
            <a:r>
              <a:rPr lang="en-GB" sz="3600" dirty="0">
                <a:solidFill>
                  <a:schemeClr val="bg1"/>
                </a:solidFill>
                <a:latin typeface="Aptos" panose="020B0004020202020204" pitchFamily="34" charset="0"/>
                <a:ea typeface="Tahoma"/>
                <a:cs typeface="Tahoma"/>
              </a:rPr>
              <a:t>Your tutor</a:t>
            </a:r>
          </a:p>
          <a:p>
            <a:r>
              <a:rPr lang="en-GB" sz="3600" dirty="0">
                <a:solidFill>
                  <a:schemeClr val="bg1"/>
                </a:solidFill>
                <a:latin typeface="Aptos" panose="020B0004020202020204" pitchFamily="34" charset="0"/>
                <a:ea typeface="Tahoma"/>
                <a:cs typeface="Tahoma"/>
              </a:rPr>
              <a:t>Subject teachers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603" y="1825625"/>
            <a:ext cx="3690180" cy="3625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34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82FA-5673-3756-F250-CB61ED0BAD48}"/>
              </a:ext>
            </a:extLst>
          </p:cNvPr>
          <p:cNvSpPr>
            <a:spLocks noGrp="1"/>
          </p:cNvSpPr>
          <p:nvPr>
            <p:ph type="title"/>
          </p:nvPr>
        </p:nvSpPr>
        <p:spPr>
          <a:xfrm>
            <a:off x="838200" y="-89940"/>
            <a:ext cx="10515600" cy="1325563"/>
          </a:xfrm>
        </p:spPr>
        <p:txBody>
          <a:bodyPr/>
          <a:lstStyle/>
          <a:p>
            <a:pPr algn="ctr"/>
            <a:r>
              <a:rPr lang="en-GB" b="1" dirty="0">
                <a:solidFill>
                  <a:schemeClr val="bg1"/>
                </a:solidFill>
                <a:latin typeface="Aptos" panose="020B0004020202020204" pitchFamily="34" charset="0"/>
                <a:ea typeface="Tahoma"/>
                <a:cs typeface="Tahoma"/>
              </a:rPr>
              <a:t>Careers Overview</a:t>
            </a:r>
          </a:p>
        </p:txBody>
      </p:sp>
      <p:pic>
        <p:nvPicPr>
          <p:cNvPr id="7" name="Content Placeholder 6" descr="Gatsby Benchmarks - New Line Learning Academy">
            <a:extLst>
              <a:ext uri="{FF2B5EF4-FFF2-40B4-BE49-F238E27FC236}">
                <a16:creationId xmlns:a16="http://schemas.microsoft.com/office/drawing/2014/main" id="{C13409E1-F72D-D803-C360-E5C992AB56B7}"/>
              </a:ext>
            </a:extLst>
          </p:cNvPr>
          <p:cNvPicPr>
            <a:picLocks noGrp="1" noChangeAspect="1"/>
          </p:cNvPicPr>
          <p:nvPr>
            <p:ph idx="1"/>
          </p:nvPr>
        </p:nvPicPr>
        <p:blipFill>
          <a:blip r:embed="rId3"/>
          <a:stretch>
            <a:fillRect/>
          </a:stretch>
        </p:blipFill>
        <p:spPr>
          <a:xfrm>
            <a:off x="2039785" y="1041108"/>
            <a:ext cx="8112430" cy="5545727"/>
          </a:xfrm>
        </p:spPr>
      </p:pic>
    </p:spTree>
    <p:extLst>
      <p:ext uri="{BB962C8B-B14F-4D97-AF65-F5344CB8AC3E}">
        <p14:creationId xmlns:p14="http://schemas.microsoft.com/office/powerpoint/2010/main" val="1612098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a:solidFill>
                  <a:schemeClr val="bg1"/>
                </a:solidFill>
                <a:latin typeface="Aptos" panose="020B0004020202020204" pitchFamily="34" charset="0"/>
              </a:rPr>
              <a:t>The Placement</a:t>
            </a:r>
          </a:p>
        </p:txBody>
      </p:sp>
      <p:sp>
        <p:nvSpPr>
          <p:cNvPr id="3" name="Content Placeholder 2"/>
          <p:cNvSpPr>
            <a:spLocks noGrp="1"/>
          </p:cNvSpPr>
          <p:nvPr>
            <p:ph idx="1"/>
          </p:nvPr>
        </p:nvSpPr>
        <p:spPr/>
        <p:txBody>
          <a:bodyPr/>
          <a:lstStyle/>
          <a:p>
            <a:r>
              <a:rPr lang="en-GB" dirty="0">
                <a:solidFill>
                  <a:schemeClr val="bg1"/>
                </a:solidFill>
                <a:latin typeface="Aptos" panose="020B0004020202020204" pitchFamily="34" charset="0"/>
              </a:rPr>
              <a:t>Summer term – pupils contact their placement </a:t>
            </a:r>
          </a:p>
          <a:p>
            <a:r>
              <a:rPr lang="en-GB" dirty="0">
                <a:solidFill>
                  <a:schemeClr val="bg1"/>
                </a:solidFill>
                <a:latin typeface="Aptos" panose="020B0004020202020204" pitchFamily="34" charset="0"/>
              </a:rPr>
              <a:t>Pupils keep a work experience diary to record skills they have learnt</a:t>
            </a:r>
          </a:p>
          <a:p>
            <a:r>
              <a:rPr lang="en-GB" dirty="0">
                <a:solidFill>
                  <a:schemeClr val="bg1"/>
                </a:solidFill>
                <a:latin typeface="Aptos" panose="020B0004020202020204" pitchFamily="34" charset="0"/>
              </a:rPr>
              <a:t>Staff visit or telephone placements</a:t>
            </a:r>
          </a:p>
        </p:txBody>
      </p:sp>
    </p:spTree>
    <p:extLst>
      <p:ext uri="{BB962C8B-B14F-4D97-AF65-F5344CB8AC3E}">
        <p14:creationId xmlns:p14="http://schemas.microsoft.com/office/powerpoint/2010/main" val="424409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a:solidFill>
                  <a:schemeClr val="bg1"/>
                </a:solidFill>
                <a:latin typeface="Aptos" panose="020B0004020202020204" pitchFamily="34" charset="0"/>
              </a:rPr>
              <a:t>Reflection and Evaluation</a:t>
            </a:r>
          </a:p>
        </p:txBody>
      </p:sp>
      <p:sp>
        <p:nvSpPr>
          <p:cNvPr id="3" name="Content Placeholder 2"/>
          <p:cNvSpPr>
            <a:spLocks noGrp="1"/>
          </p:cNvSpPr>
          <p:nvPr>
            <p:ph idx="1"/>
          </p:nvPr>
        </p:nvSpPr>
        <p:spPr/>
        <p:txBody>
          <a:bodyPr/>
          <a:lstStyle/>
          <a:p>
            <a:pPr lvl="0"/>
            <a:r>
              <a:rPr lang="en-GB" dirty="0">
                <a:solidFill>
                  <a:schemeClr val="bg1"/>
                </a:solidFill>
                <a:latin typeface="Aptos" panose="020B0004020202020204" pitchFamily="34" charset="0"/>
              </a:rPr>
              <a:t>The skills they have learnt?</a:t>
            </a:r>
          </a:p>
          <a:p>
            <a:pPr lvl="0"/>
            <a:r>
              <a:rPr lang="en-GB" dirty="0">
                <a:solidFill>
                  <a:schemeClr val="bg1"/>
                </a:solidFill>
                <a:latin typeface="Aptos" panose="020B0004020202020204" pitchFamily="34" charset="0"/>
              </a:rPr>
              <a:t>What did they do/what was the role?</a:t>
            </a:r>
          </a:p>
          <a:p>
            <a:pPr lvl="0"/>
            <a:r>
              <a:rPr lang="en-GB" dirty="0">
                <a:solidFill>
                  <a:schemeClr val="bg1"/>
                </a:solidFill>
                <a:latin typeface="Aptos" panose="020B0004020202020204" pitchFamily="34" charset="0"/>
              </a:rPr>
              <a:t>The highlights/downside to the role?</a:t>
            </a:r>
          </a:p>
          <a:p>
            <a:pPr lvl="0"/>
            <a:r>
              <a:rPr lang="en-GB" dirty="0">
                <a:solidFill>
                  <a:schemeClr val="bg1"/>
                </a:solidFill>
                <a:latin typeface="Aptos" panose="020B0004020202020204" pitchFamily="34" charset="0"/>
              </a:rPr>
              <a:t>The effect on future plans?</a:t>
            </a:r>
          </a:p>
          <a:p>
            <a:pPr lvl="0"/>
            <a:r>
              <a:rPr lang="en-GB" dirty="0">
                <a:solidFill>
                  <a:schemeClr val="bg1"/>
                </a:solidFill>
                <a:latin typeface="Aptos" panose="020B0004020202020204" pitchFamily="34" charset="0"/>
              </a:rPr>
              <a:t>What were they good at/not so good at?</a:t>
            </a:r>
          </a:p>
          <a:p>
            <a:pPr lvl="0"/>
            <a:r>
              <a:rPr lang="en-GB" dirty="0">
                <a:solidFill>
                  <a:schemeClr val="bg1"/>
                </a:solidFill>
                <a:latin typeface="Aptos" panose="020B0004020202020204" pitchFamily="34" charset="0"/>
              </a:rPr>
              <a:t>How have they benefited from WEX?</a:t>
            </a:r>
          </a:p>
          <a:p>
            <a:pPr lvl="0"/>
            <a:r>
              <a:rPr lang="en-GB" dirty="0">
                <a:solidFill>
                  <a:schemeClr val="bg1"/>
                </a:solidFill>
                <a:latin typeface="Aptos" panose="020B0004020202020204" pitchFamily="34" charset="0"/>
              </a:rPr>
              <a:t>Are they likely to pursue it as a career?</a:t>
            </a:r>
          </a:p>
        </p:txBody>
      </p:sp>
    </p:spTree>
    <p:extLst>
      <p:ext uri="{BB962C8B-B14F-4D97-AF65-F5344CB8AC3E}">
        <p14:creationId xmlns:p14="http://schemas.microsoft.com/office/powerpoint/2010/main" val="4234759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ptos" panose="020B0004020202020204" pitchFamily="34" charset="0"/>
              </a:rPr>
              <a:t>…..you never know what might happen!...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023" y="1607852"/>
            <a:ext cx="7744385" cy="407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630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344"/>
            <a:ext cx="10515600" cy="1325563"/>
          </a:xfrm>
        </p:spPr>
        <p:txBody>
          <a:bodyPr/>
          <a:lstStyle/>
          <a:p>
            <a:pPr algn="ctr"/>
            <a:r>
              <a:rPr lang="en-GB" sz="3600" b="1" dirty="0">
                <a:solidFill>
                  <a:schemeClr val="bg1"/>
                </a:solidFill>
                <a:latin typeface="Aptos" panose="020B0004020202020204" pitchFamily="34" charset="0"/>
              </a:rPr>
              <a:t>What if I don’t find a placement?</a:t>
            </a:r>
          </a:p>
        </p:txBody>
      </p:sp>
      <p:sp>
        <p:nvSpPr>
          <p:cNvPr id="3" name="Content Placeholder 2"/>
          <p:cNvSpPr>
            <a:spLocks noGrp="1"/>
          </p:cNvSpPr>
          <p:nvPr>
            <p:ph idx="1"/>
          </p:nvPr>
        </p:nvSpPr>
        <p:spPr/>
        <p:txBody>
          <a:bodyPr/>
          <a:lstStyle/>
          <a:p>
            <a:endParaRPr lang="en-GB"/>
          </a:p>
          <a:p>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209" y="1731935"/>
            <a:ext cx="6543367" cy="435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EF65C15B-6AEE-C4E9-F5DF-A594519B29F7}"/>
              </a:ext>
            </a:extLst>
          </p:cNvPr>
          <p:cNvSpPr txBox="1"/>
          <p:nvPr/>
        </p:nvSpPr>
        <p:spPr>
          <a:xfrm>
            <a:off x="838200" y="2464926"/>
            <a:ext cx="3074233" cy="2246769"/>
          </a:xfrm>
          <a:prstGeom prst="rect">
            <a:avLst/>
          </a:prstGeom>
          <a:noFill/>
        </p:spPr>
        <p:txBody>
          <a:bodyPr wrap="square">
            <a:spAutoFit/>
          </a:bodyPr>
          <a:lstStyle/>
          <a:p>
            <a:pPr algn="ctr"/>
            <a:r>
              <a:rPr lang="en-GB" sz="2800" dirty="0">
                <a:solidFill>
                  <a:schemeClr val="bg1"/>
                </a:solidFill>
                <a:latin typeface="Aptos" panose="020B0004020202020204" pitchFamily="34" charset="0"/>
              </a:rPr>
              <a:t>This year you will remain in school and</a:t>
            </a:r>
            <a:r>
              <a:rPr lang="en-GB" sz="2800" baseline="0" dirty="0">
                <a:solidFill>
                  <a:schemeClr val="bg1"/>
                </a:solidFill>
                <a:latin typeface="Aptos" panose="020B0004020202020204" pitchFamily="34" charset="0"/>
              </a:rPr>
              <a:t> catch up on lessons as normal!</a:t>
            </a:r>
            <a:endParaRPr lang="en-GB" sz="2800" dirty="0">
              <a:solidFill>
                <a:schemeClr val="bg1"/>
              </a:solidFill>
              <a:latin typeface="Aptos" panose="020B0004020202020204" pitchFamily="34" charset="0"/>
            </a:endParaRPr>
          </a:p>
        </p:txBody>
      </p:sp>
    </p:spTree>
    <p:extLst>
      <p:ext uri="{BB962C8B-B14F-4D97-AF65-F5344CB8AC3E}">
        <p14:creationId xmlns:p14="http://schemas.microsoft.com/office/powerpoint/2010/main" val="1532083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000"/>
            <a:ext cx="10515600" cy="1325563"/>
          </a:xfrm>
        </p:spPr>
        <p:txBody>
          <a:bodyPr/>
          <a:lstStyle/>
          <a:p>
            <a:pPr algn="ctr"/>
            <a:r>
              <a:rPr lang="en-GB" sz="3600" b="1" dirty="0">
                <a:solidFill>
                  <a:schemeClr val="bg1"/>
                </a:solidFill>
                <a:latin typeface="Aptos" panose="020B0004020202020204" pitchFamily="34" charset="0"/>
              </a:rPr>
              <a:t>Virtual Work Experience</a:t>
            </a:r>
          </a:p>
        </p:txBody>
      </p:sp>
      <p:sp>
        <p:nvSpPr>
          <p:cNvPr id="3" name="Content Placeholder 2"/>
          <p:cNvSpPr>
            <a:spLocks noGrp="1"/>
          </p:cNvSpPr>
          <p:nvPr>
            <p:ph idx="1"/>
          </p:nvPr>
        </p:nvSpPr>
        <p:spPr/>
        <p:txBody>
          <a:bodyPr/>
          <a:lstStyle/>
          <a:p>
            <a:endParaRPr lang="en-GB"/>
          </a:p>
          <a:p>
            <a:endParaRPr lang="en-GB"/>
          </a:p>
        </p:txBody>
      </p:sp>
      <p:pic>
        <p:nvPicPr>
          <p:cNvPr id="4" name="Picture 3">
            <a:extLst>
              <a:ext uri="{FF2B5EF4-FFF2-40B4-BE49-F238E27FC236}">
                <a16:creationId xmlns:a16="http://schemas.microsoft.com/office/drawing/2014/main" id="{2F94A07A-B7AB-44C3-A1CC-A45E3114D749}"/>
              </a:ext>
            </a:extLst>
          </p:cNvPr>
          <p:cNvPicPr>
            <a:picLocks noChangeAspect="1"/>
          </p:cNvPicPr>
          <p:nvPr/>
        </p:nvPicPr>
        <p:blipFill>
          <a:blip r:embed="rId3"/>
          <a:stretch>
            <a:fillRect/>
          </a:stretch>
        </p:blipFill>
        <p:spPr>
          <a:xfrm>
            <a:off x="7994853" y="1825625"/>
            <a:ext cx="3536304" cy="1882967"/>
          </a:xfrm>
          <a:prstGeom prst="rect">
            <a:avLst/>
          </a:prstGeom>
        </p:spPr>
      </p:pic>
      <p:pic>
        <p:nvPicPr>
          <p:cNvPr id="5" name="Picture 4">
            <a:extLst>
              <a:ext uri="{FF2B5EF4-FFF2-40B4-BE49-F238E27FC236}">
                <a16:creationId xmlns:a16="http://schemas.microsoft.com/office/drawing/2014/main" id="{5CE3CAEE-257D-4A73-8F46-38B54B12B024}"/>
              </a:ext>
            </a:extLst>
          </p:cNvPr>
          <p:cNvPicPr>
            <a:picLocks noChangeAspect="1"/>
          </p:cNvPicPr>
          <p:nvPr/>
        </p:nvPicPr>
        <p:blipFill>
          <a:blip r:embed="rId4"/>
          <a:stretch>
            <a:fillRect/>
          </a:stretch>
        </p:blipFill>
        <p:spPr>
          <a:xfrm>
            <a:off x="7817496" y="4001294"/>
            <a:ext cx="3891019" cy="2045923"/>
          </a:xfrm>
          <a:prstGeom prst="rect">
            <a:avLst/>
          </a:prstGeom>
        </p:spPr>
      </p:pic>
      <p:sp>
        <p:nvSpPr>
          <p:cNvPr id="7" name="TextBox 6">
            <a:extLst>
              <a:ext uri="{FF2B5EF4-FFF2-40B4-BE49-F238E27FC236}">
                <a16:creationId xmlns:a16="http://schemas.microsoft.com/office/drawing/2014/main" id="{5727E905-8B9A-FDA0-D34B-49AE24F58E0F}"/>
              </a:ext>
            </a:extLst>
          </p:cNvPr>
          <p:cNvSpPr txBox="1"/>
          <p:nvPr/>
        </p:nvSpPr>
        <p:spPr>
          <a:xfrm>
            <a:off x="692820" y="1375757"/>
            <a:ext cx="6382537" cy="4893647"/>
          </a:xfrm>
          <a:prstGeom prst="rect">
            <a:avLst/>
          </a:prstGeom>
          <a:noFill/>
        </p:spPr>
        <p:txBody>
          <a:bodyPr wrap="square">
            <a:spAutoFit/>
          </a:bodyPr>
          <a:lstStyle/>
          <a:p>
            <a:r>
              <a:rPr lang="en-GB" sz="2400" dirty="0">
                <a:solidFill>
                  <a:schemeClr val="bg1"/>
                </a:solidFill>
                <a:latin typeface="Aptos" panose="020B0004020202020204" pitchFamily="34" charset="0"/>
              </a:rPr>
              <a:t>Other work experience that our pupils can access is </a:t>
            </a:r>
            <a:r>
              <a:rPr lang="en-GB" sz="2400" dirty="0" err="1">
                <a:solidFill>
                  <a:schemeClr val="bg1"/>
                </a:solidFill>
                <a:latin typeface="Aptos" panose="020B0004020202020204" pitchFamily="34" charset="0"/>
              </a:rPr>
              <a:t>SpringPod</a:t>
            </a:r>
            <a:r>
              <a:rPr lang="en-GB" sz="2400" dirty="0">
                <a:solidFill>
                  <a:schemeClr val="bg1"/>
                </a:solidFill>
                <a:latin typeface="Aptos" panose="020B0004020202020204" pitchFamily="34" charset="0"/>
              </a:rPr>
              <a:t> and Speakers for Schools who all offer virtual Work Experience so check these out.  Details are sent via School Comms, Form Tutors and via Teams. They are also promoted on the Careers Portal on our School website. These must however be completed in your own time!</a:t>
            </a:r>
          </a:p>
          <a:p>
            <a:endParaRPr lang="en-GB" sz="2400" dirty="0">
              <a:solidFill>
                <a:schemeClr val="bg1"/>
              </a:solidFill>
              <a:latin typeface="Aptos" panose="020B0004020202020204" pitchFamily="34" charset="0"/>
            </a:endParaRPr>
          </a:p>
          <a:p>
            <a:r>
              <a:rPr lang="en-GB" sz="2400" dirty="0">
                <a:solidFill>
                  <a:schemeClr val="bg1"/>
                </a:solidFill>
                <a:latin typeface="Aptos" panose="020B0004020202020204" pitchFamily="34" charset="0"/>
                <a:cs typeface="Arial"/>
              </a:rPr>
              <a:t>All of these opportunities can enhance applications to college, 6</a:t>
            </a:r>
            <a:r>
              <a:rPr lang="en-GB" sz="2400" baseline="30000" dirty="0">
                <a:solidFill>
                  <a:schemeClr val="bg1"/>
                </a:solidFill>
                <a:latin typeface="Aptos" panose="020B0004020202020204" pitchFamily="34" charset="0"/>
                <a:cs typeface="Arial"/>
              </a:rPr>
              <a:t>th</a:t>
            </a:r>
            <a:r>
              <a:rPr lang="en-GB" sz="2400" dirty="0">
                <a:solidFill>
                  <a:schemeClr val="bg1"/>
                </a:solidFill>
                <a:latin typeface="Aptos" panose="020B0004020202020204" pitchFamily="34" charset="0"/>
                <a:cs typeface="Arial"/>
              </a:rPr>
              <a:t> form, for Saturday Jobs and applications to University in the future.</a:t>
            </a:r>
          </a:p>
        </p:txBody>
      </p:sp>
    </p:spTree>
    <p:extLst>
      <p:ext uri="{BB962C8B-B14F-4D97-AF65-F5344CB8AC3E}">
        <p14:creationId xmlns:p14="http://schemas.microsoft.com/office/powerpoint/2010/main" val="336814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46416"/>
            <a:ext cx="8229600" cy="1024260"/>
          </a:xfrm>
        </p:spPr>
        <p:txBody>
          <a:bodyPr>
            <a:normAutofit fontScale="90000"/>
          </a:bodyPr>
          <a:lstStyle/>
          <a:p>
            <a:pPr algn="ctr"/>
            <a:r>
              <a:rPr lang="en-GB" sz="3600" b="1" dirty="0">
                <a:solidFill>
                  <a:schemeClr val="bg1"/>
                </a:solidFill>
                <a:latin typeface="Aptos" panose="020B0004020202020204" pitchFamily="34" charset="0"/>
              </a:rPr>
              <a:t>Timeline for the World of work programme</a:t>
            </a:r>
          </a:p>
        </p:txBody>
      </p:sp>
      <p:sp>
        <p:nvSpPr>
          <p:cNvPr id="3" name="Content Placeholder 2"/>
          <p:cNvSpPr>
            <a:spLocks noGrp="1"/>
          </p:cNvSpPr>
          <p:nvPr>
            <p:ph idx="1"/>
          </p:nvPr>
        </p:nvSpPr>
        <p:spPr>
          <a:xfrm>
            <a:off x="1231776" y="1691156"/>
            <a:ext cx="10660273" cy="4978184"/>
          </a:xfrm>
        </p:spPr>
        <p:txBody>
          <a:bodyPr/>
          <a:lstStyle/>
          <a:p>
            <a:pPr lvl="1">
              <a:buFont typeface="Wingdings" panose="05000000000000000000" pitchFamily="2" charset="2"/>
              <a:buChar char="Ø"/>
            </a:pPr>
            <a:r>
              <a:rPr lang="en-GB" dirty="0">
                <a:solidFill>
                  <a:schemeClr val="bg1"/>
                </a:solidFill>
                <a:latin typeface="Aptos" panose="020B0004020202020204" pitchFamily="34" charset="0"/>
              </a:rPr>
              <a:t>From end January 2025   	WEX Launch through PSHE</a:t>
            </a:r>
            <a:br>
              <a:rPr lang="en-GB" dirty="0">
                <a:solidFill>
                  <a:schemeClr val="bg1"/>
                </a:solidFill>
                <a:latin typeface="Aptos" panose="020B0004020202020204" pitchFamily="34" charset="0"/>
                <a:ea typeface="+mn-lt"/>
                <a:cs typeface="+mn-lt"/>
              </a:rPr>
            </a:br>
            <a:r>
              <a:rPr lang="en-GB" dirty="0">
                <a:solidFill>
                  <a:schemeClr val="bg1"/>
                </a:solidFill>
                <a:latin typeface="Aptos" panose="020B0004020202020204" pitchFamily="34" charset="0"/>
              </a:rPr>
              <a:t> </a:t>
            </a:r>
            <a:endParaRPr lang="en-GB" dirty="0">
              <a:solidFill>
                <a:schemeClr val="bg1"/>
              </a:solidFill>
              <a:latin typeface="Aptos" panose="020B0004020202020204" pitchFamily="34" charset="0"/>
              <a:ea typeface="Tahoma"/>
              <a:cs typeface="Tahoma"/>
            </a:endParaRPr>
          </a:p>
          <a:p>
            <a:pPr lvl="1">
              <a:buFont typeface="Wingdings" panose="05000000000000000000" pitchFamily="2" charset="2"/>
              <a:buChar char="Ø"/>
            </a:pPr>
            <a:r>
              <a:rPr lang="en-GB" dirty="0">
                <a:solidFill>
                  <a:schemeClr val="bg1"/>
                </a:solidFill>
                <a:latin typeface="Aptos" panose="020B0004020202020204" pitchFamily="34" charset="0"/>
              </a:rPr>
              <a:t>Feb/March 2025              	Mock Interview Preparation support</a:t>
            </a:r>
            <a:br>
              <a:rPr lang="en-GB" dirty="0">
                <a:solidFill>
                  <a:schemeClr val="bg1"/>
                </a:solidFill>
                <a:latin typeface="Aptos" panose="020B0004020202020204" pitchFamily="34" charset="0"/>
                <a:ea typeface="+mn-lt"/>
                <a:cs typeface="+mn-lt"/>
              </a:rPr>
            </a:br>
            <a:endParaRPr lang="en-GB" dirty="0">
              <a:solidFill>
                <a:schemeClr val="bg1"/>
              </a:solidFill>
              <a:latin typeface="Aptos" panose="020B0004020202020204" pitchFamily="34" charset="0"/>
              <a:ea typeface="Tahoma"/>
              <a:cs typeface="Tahoma"/>
            </a:endParaRPr>
          </a:p>
          <a:p>
            <a:pPr lvl="1">
              <a:buFont typeface="Wingdings" panose="05000000000000000000" pitchFamily="2" charset="2"/>
              <a:buChar char="Ø"/>
            </a:pPr>
            <a:r>
              <a:rPr lang="en-GB" dirty="0">
                <a:solidFill>
                  <a:schemeClr val="bg1"/>
                </a:solidFill>
                <a:latin typeface="Aptos" panose="020B0004020202020204" pitchFamily="34" charset="0"/>
              </a:rPr>
              <a:t>March/April 2025             	Mock Interview Day</a:t>
            </a:r>
            <a:br>
              <a:rPr lang="en-GB" dirty="0">
                <a:latin typeface="Aptos" panose="020B0004020202020204" pitchFamily="34" charset="0"/>
                <a:ea typeface="+mn-lt"/>
                <a:cs typeface="+mn-lt"/>
              </a:rPr>
            </a:br>
            <a:endParaRPr lang="en-GB" dirty="0">
              <a:latin typeface="Aptos" panose="020B0004020202020204" pitchFamily="34" charset="0"/>
              <a:ea typeface="Tahoma"/>
              <a:cs typeface="Tahoma"/>
            </a:endParaRPr>
          </a:p>
          <a:p>
            <a:pPr lvl="1">
              <a:buFont typeface="Wingdings" panose="05000000000000000000" pitchFamily="2" charset="2"/>
              <a:buChar char="Ø"/>
            </a:pPr>
            <a:r>
              <a:rPr lang="en-GB" dirty="0">
                <a:solidFill>
                  <a:schemeClr val="bg1"/>
                </a:solidFill>
                <a:latin typeface="Aptos" panose="020B0004020202020204" pitchFamily="34" charset="0"/>
              </a:rPr>
              <a:t>31 March 2025                		</a:t>
            </a:r>
            <a:r>
              <a:rPr lang="en-GB" dirty="0">
                <a:solidFill>
                  <a:srgbClr val="FFC000"/>
                </a:solidFill>
                <a:latin typeface="Aptos" panose="020B0004020202020204" pitchFamily="34" charset="0"/>
              </a:rPr>
              <a:t>WEX Initial Application - deadline      </a:t>
            </a:r>
            <a:br>
              <a:rPr lang="en-GB" dirty="0">
                <a:latin typeface="Aptos" panose="020B0004020202020204" pitchFamily="34" charset="0"/>
                <a:ea typeface="Tahoma"/>
                <a:cs typeface="Tahoma"/>
              </a:rPr>
            </a:br>
            <a:r>
              <a:rPr lang="en-GB" dirty="0">
                <a:solidFill>
                  <a:srgbClr val="FF0000"/>
                </a:solidFill>
                <a:latin typeface="Aptos" panose="020B0004020202020204" pitchFamily="34" charset="0"/>
              </a:rPr>
              <a:t>                              </a:t>
            </a:r>
            <a:endParaRPr lang="en-GB" dirty="0">
              <a:solidFill>
                <a:srgbClr val="FF0000"/>
              </a:solidFill>
              <a:latin typeface="Aptos" panose="020B0004020202020204" pitchFamily="34" charset="0"/>
              <a:ea typeface="Tahoma"/>
              <a:cs typeface="Tahoma"/>
            </a:endParaRPr>
          </a:p>
          <a:p>
            <a:pPr lvl="1">
              <a:buFont typeface="Wingdings" panose="05000000000000000000" pitchFamily="2" charset="2"/>
              <a:buChar char="Ø"/>
            </a:pPr>
            <a:r>
              <a:rPr lang="en-GB" dirty="0">
                <a:solidFill>
                  <a:schemeClr val="bg1"/>
                </a:solidFill>
                <a:latin typeface="Aptos" panose="020B0004020202020204" pitchFamily="34" charset="0"/>
              </a:rPr>
              <a:t>22 April 2025   </a:t>
            </a:r>
            <a:r>
              <a:rPr lang="en-GB" dirty="0">
                <a:solidFill>
                  <a:srgbClr val="FF0000"/>
                </a:solidFill>
                <a:latin typeface="Aptos" panose="020B0004020202020204" pitchFamily="34" charset="0"/>
              </a:rPr>
              <a:t>		</a:t>
            </a:r>
            <a:r>
              <a:rPr lang="en-GB" dirty="0">
                <a:solidFill>
                  <a:srgbClr val="FFC000"/>
                </a:solidFill>
                <a:latin typeface="Aptos" panose="020B0004020202020204" pitchFamily="34" charset="0"/>
              </a:rPr>
              <a:t>WEX FINAL Application deadline </a:t>
            </a:r>
            <a:br>
              <a:rPr lang="en-GB" dirty="0">
                <a:latin typeface="Aptos" panose="020B0004020202020204" pitchFamily="34" charset="0"/>
                <a:ea typeface="+mn-lt"/>
                <a:cs typeface="+mn-lt"/>
              </a:rPr>
            </a:br>
            <a:r>
              <a:rPr lang="en-GB" dirty="0">
                <a:solidFill>
                  <a:srgbClr val="FF0000"/>
                </a:solidFill>
                <a:latin typeface="Aptos" panose="020B0004020202020204" pitchFamily="34" charset="0"/>
              </a:rPr>
              <a:t>                          </a:t>
            </a:r>
            <a:r>
              <a:rPr lang="en-GB" b="1" dirty="0">
                <a:solidFill>
                  <a:srgbClr val="FF0000"/>
                </a:solidFill>
                <a:latin typeface="Aptos" panose="020B0004020202020204" pitchFamily="34" charset="0"/>
              </a:rPr>
              <a:t>  </a:t>
            </a:r>
            <a:endParaRPr lang="en-GB" b="1" dirty="0">
              <a:solidFill>
                <a:srgbClr val="FF0000"/>
              </a:solidFill>
              <a:latin typeface="Aptos" panose="020B0004020202020204" pitchFamily="34" charset="0"/>
              <a:ea typeface="Tahoma"/>
              <a:cs typeface="Tahoma"/>
            </a:endParaRPr>
          </a:p>
          <a:p>
            <a:pPr lvl="1">
              <a:buFont typeface="Wingdings" panose="05000000000000000000" pitchFamily="2" charset="2"/>
              <a:buChar char="Ø"/>
            </a:pPr>
            <a:r>
              <a:rPr lang="en-GB" dirty="0">
                <a:solidFill>
                  <a:schemeClr val="bg1"/>
                </a:solidFill>
                <a:latin typeface="Aptos" panose="020B0004020202020204" pitchFamily="34" charset="0"/>
              </a:rPr>
              <a:t>23rd – 27th June 2025     	</a:t>
            </a:r>
            <a:r>
              <a:rPr lang="en-GB" b="1" dirty="0">
                <a:solidFill>
                  <a:srgbClr val="FFFF00"/>
                </a:solidFill>
                <a:latin typeface="Aptos" panose="020B0004020202020204" pitchFamily="34" charset="0"/>
              </a:rPr>
              <a:t>WEX Week</a:t>
            </a:r>
            <a:endParaRPr lang="en-GB" b="1" dirty="0">
              <a:solidFill>
                <a:srgbClr val="FFFF00"/>
              </a:solidFill>
              <a:latin typeface="Aptos" panose="020B0004020202020204" pitchFamily="34" charset="0"/>
              <a:ea typeface="Tahoma"/>
              <a:cs typeface="Tahoma"/>
            </a:endParaRPr>
          </a:p>
        </p:txBody>
      </p:sp>
    </p:spTree>
    <p:extLst>
      <p:ext uri="{BB962C8B-B14F-4D97-AF65-F5344CB8AC3E}">
        <p14:creationId xmlns:p14="http://schemas.microsoft.com/office/powerpoint/2010/main" val="1189058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56492" y="1005589"/>
            <a:ext cx="7250896" cy="1244552"/>
          </a:xfrm>
          <a:solidFill>
            <a:srgbClr val="0070C0"/>
          </a:solidFill>
        </p:spPr>
        <p:txBody>
          <a:bodyPr>
            <a:normAutofit fontScale="90000"/>
          </a:bodyPr>
          <a:lstStyle/>
          <a:p>
            <a:pPr algn="ctr"/>
            <a:br>
              <a:rPr lang="en-US" sz="4500" b="1" dirty="0">
                <a:solidFill>
                  <a:schemeClr val="bg1"/>
                </a:solidFill>
                <a:latin typeface="Aptos" panose="020B0004020202020204" pitchFamily="34" charset="0"/>
                <a:cs typeface="Calibri"/>
              </a:rPr>
            </a:br>
            <a:r>
              <a:rPr lang="en-US" sz="4500" b="1" dirty="0">
                <a:solidFill>
                  <a:schemeClr val="bg1"/>
                </a:solidFill>
                <a:latin typeface="Aptos" panose="020B0004020202020204" pitchFamily="34" charset="0"/>
                <a:cs typeface="Calibri"/>
              </a:rPr>
              <a:t>Year 10 Work Experience</a:t>
            </a:r>
          </a:p>
          <a:p>
            <a:endParaRPr lang="en-US" b="1" dirty="0">
              <a:latin typeface="Aptos" panose="020B0004020202020204" pitchFamily="34" charset="0"/>
            </a:endParaRP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1964821" y="1721224"/>
            <a:ext cx="8936261" cy="4159623"/>
          </a:xfrm>
        </p:spPr>
        <p:txBody>
          <a:bodyPr vert="horz" lIns="68580" tIns="34290" rIns="68580" bIns="34290" rtlCol="0" anchor="t">
            <a:normAutofit/>
          </a:bodyPr>
          <a:lstStyle/>
          <a:p>
            <a:pPr algn="ctr">
              <a:buNone/>
            </a:pPr>
            <a:endParaRPr lang="en-US" sz="4500" dirty="0">
              <a:latin typeface="Aptos" panose="020B0004020202020204" pitchFamily="34" charset="0"/>
              <a:ea typeface="+mn-lt"/>
              <a:cs typeface="+mn-lt"/>
            </a:endParaRPr>
          </a:p>
          <a:p>
            <a:pPr algn="ctr">
              <a:buNone/>
            </a:pPr>
            <a:endParaRPr lang="en-US" sz="4500" dirty="0">
              <a:solidFill>
                <a:schemeClr val="bg1"/>
              </a:solidFill>
              <a:latin typeface="Aptos" panose="020B0004020202020204" pitchFamily="34" charset="0"/>
              <a:ea typeface="+mn-lt"/>
              <a:cs typeface="+mn-lt"/>
            </a:endParaRPr>
          </a:p>
          <a:p>
            <a:pPr algn="ctr">
              <a:buNone/>
            </a:pPr>
            <a:r>
              <a:rPr lang="en-US" sz="4500" dirty="0">
                <a:solidFill>
                  <a:schemeClr val="bg1"/>
                </a:solidFill>
                <a:latin typeface="Aptos" panose="020B0004020202020204" pitchFamily="34" charset="0"/>
                <a:ea typeface="+mn-lt"/>
                <a:cs typeface="+mn-lt"/>
              </a:rPr>
              <a:t>Monday 23rd June –</a:t>
            </a:r>
          </a:p>
          <a:p>
            <a:pPr algn="ctr">
              <a:buNone/>
            </a:pPr>
            <a:r>
              <a:rPr lang="en-US" sz="4500" dirty="0">
                <a:solidFill>
                  <a:schemeClr val="bg1"/>
                </a:solidFill>
                <a:latin typeface="Aptos" panose="020B0004020202020204" pitchFamily="34" charset="0"/>
                <a:ea typeface="+mn-lt"/>
                <a:cs typeface="+mn-lt"/>
              </a:rPr>
              <a:t>Friday 27th June 2025</a:t>
            </a:r>
            <a:endParaRPr lang="en-US" sz="4500" dirty="0">
              <a:solidFill>
                <a:schemeClr val="bg1"/>
              </a:solidFill>
              <a:latin typeface="Aptos" panose="020B0004020202020204" pitchFamily="34" charset="0"/>
              <a:cs typeface="Calibri" panose="020F0502020204030204"/>
            </a:endParaRPr>
          </a:p>
          <a:p>
            <a:pPr marL="0" indent="0">
              <a:buNone/>
            </a:pPr>
            <a:endParaRPr lang="en-US"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68898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709" y="670810"/>
            <a:ext cx="4420582" cy="551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949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FCF33-861E-47CC-84C1-F27C0D75500E}"/>
              </a:ext>
            </a:extLst>
          </p:cNvPr>
          <p:cNvSpPr>
            <a:spLocks noGrp="1"/>
          </p:cNvSpPr>
          <p:nvPr>
            <p:ph type="title"/>
          </p:nvPr>
        </p:nvSpPr>
        <p:spPr/>
        <p:txBody>
          <a:bodyPr/>
          <a:lstStyle/>
          <a:p>
            <a:pPr algn="ctr"/>
            <a:r>
              <a:rPr lang="en-GB" sz="3600" b="1" dirty="0">
                <a:solidFill>
                  <a:schemeClr val="bg1"/>
                </a:solidFill>
                <a:latin typeface="Aptos" panose="020B0004020202020204" pitchFamily="34" charset="0"/>
              </a:rPr>
              <a:t>Parent/Carer Feedback Form!</a:t>
            </a:r>
          </a:p>
        </p:txBody>
      </p:sp>
      <p:pic>
        <p:nvPicPr>
          <p:cNvPr id="4" name="Content Placeholder 3">
            <a:extLst>
              <a:ext uri="{FF2B5EF4-FFF2-40B4-BE49-F238E27FC236}">
                <a16:creationId xmlns:a16="http://schemas.microsoft.com/office/drawing/2014/main" id="{52DD1BF2-7EC2-401B-B9DA-07F359839027}"/>
              </a:ext>
            </a:extLst>
          </p:cNvPr>
          <p:cNvPicPr>
            <a:picLocks noGrp="1" noChangeAspect="1"/>
          </p:cNvPicPr>
          <p:nvPr>
            <p:ph idx="1"/>
          </p:nvPr>
        </p:nvPicPr>
        <p:blipFill>
          <a:blip r:embed="rId3"/>
          <a:stretch>
            <a:fillRect/>
          </a:stretch>
        </p:blipFill>
        <p:spPr>
          <a:xfrm>
            <a:off x="1931671" y="1916832"/>
            <a:ext cx="8161906" cy="4176464"/>
          </a:xfrm>
          <a:prstGeom prst="rect">
            <a:avLst/>
          </a:prstGeom>
        </p:spPr>
      </p:pic>
    </p:spTree>
    <p:extLst>
      <p:ext uri="{BB962C8B-B14F-4D97-AF65-F5344CB8AC3E}">
        <p14:creationId xmlns:p14="http://schemas.microsoft.com/office/powerpoint/2010/main" val="3240269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41BA3C-6711-4ABD-ADE9-E8FCA3B3CCFF}"/>
              </a:ext>
            </a:extLst>
          </p:cNvPr>
          <p:cNvSpPr>
            <a:spLocks noGrp="1"/>
          </p:cNvSpPr>
          <p:nvPr>
            <p:ph type="title"/>
          </p:nvPr>
        </p:nvSpPr>
        <p:spPr/>
        <p:txBody>
          <a:bodyPr/>
          <a:lstStyle/>
          <a:p>
            <a:pPr algn="ctr"/>
            <a:r>
              <a:rPr lang="en-GB" sz="3600" b="1" dirty="0">
                <a:solidFill>
                  <a:schemeClr val="bg1"/>
                </a:solidFill>
                <a:latin typeface="Aptos" panose="020B0004020202020204" pitchFamily="34" charset="0"/>
              </a:rPr>
              <a:t>Contact details for Miss Gale</a:t>
            </a:r>
          </a:p>
        </p:txBody>
      </p:sp>
      <p:sp>
        <p:nvSpPr>
          <p:cNvPr id="7" name="Content Placeholder 6">
            <a:extLst>
              <a:ext uri="{FF2B5EF4-FFF2-40B4-BE49-F238E27FC236}">
                <a16:creationId xmlns:a16="http://schemas.microsoft.com/office/drawing/2014/main" id="{D96973B1-30B3-4A75-A4A5-6235AB0A98C2}"/>
              </a:ext>
            </a:extLst>
          </p:cNvPr>
          <p:cNvSpPr>
            <a:spLocks noGrp="1"/>
          </p:cNvSpPr>
          <p:nvPr>
            <p:ph idx="1"/>
          </p:nvPr>
        </p:nvSpPr>
        <p:spPr/>
        <p:txBody>
          <a:bodyPr/>
          <a:lstStyle/>
          <a:p>
            <a:endParaRPr lang="en-GB" dirty="0">
              <a:latin typeface="Aptos" panose="020B0004020202020204" pitchFamily="34" charset="0"/>
            </a:endParaRPr>
          </a:p>
          <a:p>
            <a:r>
              <a:rPr lang="en-GB" dirty="0">
                <a:solidFill>
                  <a:schemeClr val="bg1"/>
                </a:solidFill>
                <a:latin typeface="Aptos" panose="020B0004020202020204" pitchFamily="34" charset="0"/>
              </a:rPr>
              <a:t>Email: </a:t>
            </a:r>
            <a:r>
              <a:rPr lang="en-GB" dirty="0">
                <a:solidFill>
                  <a:srgbClr val="FFC000"/>
                </a:solidFill>
                <a:latin typeface="Aptos" panose="020B0004020202020204" pitchFamily="34" charset="0"/>
              </a:rPr>
              <a:t>vgl</a:t>
            </a:r>
            <a:r>
              <a:rPr lang="en-GB" dirty="0">
                <a:solidFill>
                  <a:srgbClr val="FFC000"/>
                </a:solidFill>
                <a:latin typeface="Aptos" panose="020B0004020202020204" pitchFamily="34" charset="0"/>
                <a:hlinkClick r:id="rId3">
                  <a:extLst>
                    <a:ext uri="{A12FA001-AC4F-418D-AE19-62706E023703}">
                      <ahyp:hlinkClr xmlns:ahyp="http://schemas.microsoft.com/office/drawing/2018/hyperlinkcolor" val="tx"/>
                    </a:ext>
                  </a:extLst>
                </a:hlinkClick>
              </a:rPr>
              <a:t>@sjcs.org.uk</a:t>
            </a:r>
          </a:p>
          <a:p>
            <a:endParaRPr lang="en-GB" dirty="0">
              <a:latin typeface="Aptos" panose="020B0004020202020204" pitchFamily="34" charset="0"/>
            </a:endParaRPr>
          </a:p>
          <a:p>
            <a:r>
              <a:rPr lang="en-GB" dirty="0">
                <a:solidFill>
                  <a:schemeClr val="bg1"/>
                </a:solidFill>
                <a:latin typeface="Aptos" panose="020B0004020202020204" pitchFamily="34" charset="0"/>
              </a:rPr>
              <a:t>Tel: 01722 335380</a:t>
            </a:r>
          </a:p>
        </p:txBody>
      </p:sp>
      <p:pic>
        <p:nvPicPr>
          <p:cNvPr id="3" name="Picture 2" descr="A screenshot of a computer&#10;&#10;Description automatically generated">
            <a:extLst>
              <a:ext uri="{FF2B5EF4-FFF2-40B4-BE49-F238E27FC236}">
                <a16:creationId xmlns:a16="http://schemas.microsoft.com/office/drawing/2014/main" id="{EC7C41F9-D260-728A-61E8-DD4A89E95CAA}"/>
              </a:ext>
            </a:extLst>
          </p:cNvPr>
          <p:cNvPicPr>
            <a:picLocks noChangeAspect="1"/>
          </p:cNvPicPr>
          <p:nvPr/>
        </p:nvPicPr>
        <p:blipFill rotWithShape="1">
          <a:blip r:embed="rId4"/>
          <a:srcRect l="12052" t="7179" r="62123" b="4615"/>
          <a:stretch/>
        </p:blipFill>
        <p:spPr>
          <a:xfrm>
            <a:off x="6822380" y="1825625"/>
            <a:ext cx="4531420" cy="4351338"/>
          </a:xfrm>
          <a:prstGeom prst="rect">
            <a:avLst/>
          </a:prstGeom>
        </p:spPr>
      </p:pic>
    </p:spTree>
    <p:extLst>
      <p:ext uri="{BB962C8B-B14F-4D97-AF65-F5344CB8AC3E}">
        <p14:creationId xmlns:p14="http://schemas.microsoft.com/office/powerpoint/2010/main" val="119205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138EC-AEA3-DC19-8792-3E39F53D8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2F5A-9E40-4314-C4FD-83281FA7CEAC}"/>
              </a:ext>
            </a:extLst>
          </p:cNvPr>
          <p:cNvSpPr>
            <a:spLocks noGrp="1"/>
          </p:cNvSpPr>
          <p:nvPr>
            <p:ph type="title"/>
          </p:nvPr>
        </p:nvSpPr>
        <p:spPr/>
        <p:txBody>
          <a:bodyPr/>
          <a:lstStyle/>
          <a:p>
            <a:pPr algn="ctr"/>
            <a:r>
              <a:rPr lang="en-GB" b="1" dirty="0">
                <a:solidFill>
                  <a:schemeClr val="bg1"/>
                </a:solidFill>
                <a:latin typeface="Aptos" panose="020B0004020202020204" pitchFamily="34" charset="0"/>
              </a:rPr>
              <a:t>The World of Work Programme</a:t>
            </a:r>
            <a:br>
              <a:rPr lang="en-GB" b="1" dirty="0">
                <a:solidFill>
                  <a:schemeClr val="bg1"/>
                </a:solidFill>
                <a:latin typeface="Aptos" panose="020B0004020202020204" pitchFamily="34" charset="0"/>
              </a:rPr>
            </a:br>
            <a:r>
              <a:rPr lang="en-GB" b="1" dirty="0">
                <a:solidFill>
                  <a:schemeClr val="bg1"/>
                </a:solidFill>
                <a:latin typeface="Aptos" panose="020B0004020202020204" pitchFamily="34" charset="0"/>
              </a:rPr>
              <a:t>2025</a:t>
            </a:r>
          </a:p>
        </p:txBody>
      </p:sp>
      <p:pic>
        <p:nvPicPr>
          <p:cNvPr id="4" name="Content Placeholder 3">
            <a:extLst>
              <a:ext uri="{FF2B5EF4-FFF2-40B4-BE49-F238E27FC236}">
                <a16:creationId xmlns:a16="http://schemas.microsoft.com/office/drawing/2014/main" id="{DDF0A87A-C593-BB98-78C7-2ACC9E2C2AEA}"/>
              </a:ext>
            </a:extLst>
          </p:cNvPr>
          <p:cNvPicPr>
            <a:picLocks noGrp="1" noChangeAspect="1"/>
          </p:cNvPicPr>
          <p:nvPr>
            <p:ph idx="1"/>
          </p:nvPr>
        </p:nvPicPr>
        <p:blipFill>
          <a:blip r:embed="rId3"/>
          <a:stretch>
            <a:fillRect/>
          </a:stretch>
        </p:blipFill>
        <p:spPr>
          <a:xfrm>
            <a:off x="1076422" y="2779060"/>
            <a:ext cx="9824989" cy="3102628"/>
          </a:xfrm>
          <a:prstGeom prst="rect">
            <a:avLst/>
          </a:prstGeom>
        </p:spPr>
      </p:pic>
      <p:pic>
        <p:nvPicPr>
          <p:cNvPr id="5" name="Picture 4" descr="A blue cubes with letters and arrows&#10;&#10;Description automatically generated">
            <a:extLst>
              <a:ext uri="{FF2B5EF4-FFF2-40B4-BE49-F238E27FC236}">
                <a16:creationId xmlns:a16="http://schemas.microsoft.com/office/drawing/2014/main" id="{B5E3B0F4-F9D8-E971-5358-D52BA051754A}"/>
              </a:ext>
            </a:extLst>
          </p:cNvPr>
          <p:cNvPicPr>
            <a:picLocks noChangeAspect="1"/>
          </p:cNvPicPr>
          <p:nvPr/>
        </p:nvPicPr>
        <p:blipFill>
          <a:blip r:embed="rId4"/>
          <a:stretch>
            <a:fillRect/>
          </a:stretch>
        </p:blipFill>
        <p:spPr>
          <a:xfrm>
            <a:off x="11019290" y="4905375"/>
            <a:ext cx="990600" cy="1952625"/>
          </a:xfrm>
          <a:prstGeom prst="rect">
            <a:avLst/>
          </a:prstGeom>
        </p:spPr>
      </p:pic>
    </p:spTree>
    <p:extLst>
      <p:ext uri="{BB962C8B-B14F-4D97-AF65-F5344CB8AC3E}">
        <p14:creationId xmlns:p14="http://schemas.microsoft.com/office/powerpoint/2010/main" val="130833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59B4E-FEB0-92CD-D8C1-89F0FF5FC9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B147CB0-4888-5804-CA82-DB333C63261E}"/>
              </a:ext>
            </a:extLst>
          </p:cNvPr>
          <p:cNvSpPr>
            <a:spLocks noGrp="1"/>
          </p:cNvSpPr>
          <p:nvPr>
            <p:ph type="ctrTitle" sz="quarter"/>
          </p:nvPr>
        </p:nvSpPr>
        <p:spPr>
          <a:xfrm>
            <a:off x="2209800" y="341088"/>
            <a:ext cx="7772400" cy="695085"/>
          </a:xfrm>
        </p:spPr>
        <p:txBody>
          <a:bodyPr>
            <a:normAutofit fontScale="90000"/>
          </a:bodyPr>
          <a:lstStyle/>
          <a:p>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br>
              <a:rPr lang="en-GB" sz="3600" dirty="0">
                <a:latin typeface="Aptos" panose="020B0004020202020204" pitchFamily="34" charset="0"/>
              </a:rPr>
            </a:br>
            <a:r>
              <a:rPr lang="en-GB" sz="3600" b="1" dirty="0">
                <a:solidFill>
                  <a:schemeClr val="bg1"/>
                </a:solidFill>
                <a:latin typeface="Aptos" panose="020B0004020202020204" pitchFamily="34" charset="0"/>
              </a:rPr>
              <a:t>World Of Work Programme 2025</a:t>
            </a:r>
          </a:p>
        </p:txBody>
      </p:sp>
      <p:sp>
        <p:nvSpPr>
          <p:cNvPr id="4" name="Subtitle 7">
            <a:extLst>
              <a:ext uri="{FF2B5EF4-FFF2-40B4-BE49-F238E27FC236}">
                <a16:creationId xmlns:a16="http://schemas.microsoft.com/office/drawing/2014/main" id="{D1C4BAF3-081D-15E0-2FDE-B6B615A7AC6A}"/>
              </a:ext>
            </a:extLst>
          </p:cNvPr>
          <p:cNvSpPr txBox="1">
            <a:spLocks/>
          </p:cNvSpPr>
          <p:nvPr/>
        </p:nvSpPr>
        <p:spPr bwMode="auto">
          <a:xfrm>
            <a:off x="1843648" y="1348086"/>
            <a:ext cx="3876675" cy="50191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120000"/>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r>
              <a:rPr lang="en-GB" sz="2800" b="1" kern="0" dirty="0">
                <a:solidFill>
                  <a:schemeClr val="bg1"/>
                </a:solidFill>
                <a:latin typeface="Aptos" panose="020B0004020202020204" pitchFamily="34" charset="0"/>
                <a:ea typeface="Tahoma"/>
                <a:cs typeface="Tahoma"/>
              </a:rPr>
              <a:t>Job Application</a:t>
            </a:r>
            <a:br>
              <a:rPr lang="en-GB" sz="2800" b="1" kern="0" dirty="0">
                <a:latin typeface="Aptos" panose="020B0004020202020204" pitchFamily="34" charset="0"/>
                <a:ea typeface="Tahoma"/>
                <a:cs typeface="Tahoma"/>
              </a:rPr>
            </a:br>
            <a:endParaRPr lang="en-GB" sz="2800" b="1" kern="0" dirty="0">
              <a:latin typeface="Aptos" panose="020B0004020202020204" pitchFamily="34" charset="0"/>
            </a:endParaRPr>
          </a:p>
          <a:p>
            <a:pPr marL="457200" indent="-457200" algn="l">
              <a:buFont typeface="Arial" panose="020B0604020202020204" pitchFamily="34" charset="0"/>
              <a:buChar char="•"/>
            </a:pPr>
            <a:r>
              <a:rPr lang="en-GB" kern="0" dirty="0">
                <a:solidFill>
                  <a:schemeClr val="bg1"/>
                </a:solidFill>
                <a:latin typeface="Aptos" panose="020B0004020202020204" pitchFamily="34" charset="0"/>
                <a:ea typeface="Tahoma"/>
                <a:cs typeface="Tahoma"/>
              </a:rPr>
              <a:t>Identify a job</a:t>
            </a:r>
          </a:p>
          <a:p>
            <a:pPr marL="457200" indent="-457200" algn="l">
              <a:buFont typeface="Arial" panose="020B0604020202020204" pitchFamily="34" charset="0"/>
              <a:buChar char="•"/>
            </a:pPr>
            <a:r>
              <a:rPr lang="en-GB" kern="0" dirty="0">
                <a:solidFill>
                  <a:schemeClr val="bg1"/>
                </a:solidFill>
                <a:latin typeface="Aptos" panose="020B0004020202020204" pitchFamily="34" charset="0"/>
                <a:ea typeface="Tahoma"/>
                <a:cs typeface="Tahoma"/>
              </a:rPr>
              <a:t>Create a CV</a:t>
            </a:r>
          </a:p>
          <a:p>
            <a:pPr marL="457200" indent="-457200" algn="l">
              <a:buFont typeface="Arial" panose="020B0604020202020204" pitchFamily="34" charset="0"/>
              <a:buChar char="•"/>
            </a:pPr>
            <a:r>
              <a:rPr lang="en-GB" kern="0" dirty="0">
                <a:solidFill>
                  <a:schemeClr val="bg1"/>
                </a:solidFill>
                <a:latin typeface="Aptos" panose="020B0004020202020204" pitchFamily="34" charset="0"/>
                <a:ea typeface="Tahoma"/>
                <a:cs typeface="Tahoma"/>
              </a:rPr>
              <a:t>Write a tailored cover letter</a:t>
            </a:r>
          </a:p>
          <a:p>
            <a:pPr marL="457200" indent="-457200" algn="l">
              <a:buFont typeface="Arial" panose="020B0604020202020204" pitchFamily="34" charset="0"/>
              <a:buChar char="•"/>
            </a:pPr>
            <a:r>
              <a:rPr lang="en-GB" kern="0" dirty="0">
                <a:solidFill>
                  <a:schemeClr val="bg1"/>
                </a:solidFill>
                <a:latin typeface="Aptos" panose="020B0004020202020204" pitchFamily="34" charset="0"/>
                <a:ea typeface="Tahoma"/>
                <a:cs typeface="Tahoma"/>
              </a:rPr>
              <a:t>Interview preparation</a:t>
            </a:r>
          </a:p>
          <a:p>
            <a:pPr marL="457200" indent="-457200" algn="l">
              <a:buFont typeface="Arial" panose="020B0604020202020204" pitchFamily="34" charset="0"/>
              <a:buChar char="•"/>
            </a:pPr>
            <a:r>
              <a:rPr lang="en-GB" kern="0" dirty="0">
                <a:solidFill>
                  <a:schemeClr val="bg1"/>
                </a:solidFill>
                <a:latin typeface="Aptos" panose="020B0004020202020204" pitchFamily="34" charset="0"/>
                <a:ea typeface="Tahoma"/>
                <a:cs typeface="Tahoma"/>
              </a:rPr>
              <a:t>Mock Interview</a:t>
            </a:r>
          </a:p>
          <a:p>
            <a:pPr marL="457200" indent="-457200" algn="l">
              <a:buFont typeface="Arial" panose="020B0604020202020204" pitchFamily="34" charset="0"/>
              <a:buChar char="•"/>
            </a:pPr>
            <a:endParaRPr lang="en-GB" kern="0" dirty="0">
              <a:latin typeface="Aptos" panose="020B0004020202020204" pitchFamily="34" charset="0"/>
              <a:ea typeface="Tahoma"/>
              <a:cs typeface="Tahoma"/>
            </a:endParaRPr>
          </a:p>
          <a:p>
            <a:pPr marL="457200" indent="-457200" algn="l">
              <a:buFont typeface="Arial" panose="020B0604020202020204" pitchFamily="34" charset="0"/>
              <a:buChar char="•"/>
            </a:pPr>
            <a:endParaRPr lang="en-GB" kern="0" dirty="0">
              <a:latin typeface="Aptos" panose="020B0004020202020204" pitchFamily="34" charset="0"/>
            </a:endParaRPr>
          </a:p>
          <a:p>
            <a:pPr marL="457200" indent="-457200" algn="l">
              <a:buFont typeface="Arial" panose="020B0604020202020204" pitchFamily="34" charset="0"/>
              <a:buChar char="•"/>
            </a:pPr>
            <a:endParaRPr lang="en-GB" kern="0" dirty="0">
              <a:latin typeface="Aptos" panose="020B0004020202020204" pitchFamily="34" charset="0"/>
              <a:ea typeface="Tahoma"/>
              <a:cs typeface="Tahoma"/>
            </a:endParaRPr>
          </a:p>
        </p:txBody>
      </p:sp>
      <p:sp>
        <p:nvSpPr>
          <p:cNvPr id="2" name="Subtitle 7">
            <a:extLst>
              <a:ext uri="{FF2B5EF4-FFF2-40B4-BE49-F238E27FC236}">
                <a16:creationId xmlns:a16="http://schemas.microsoft.com/office/drawing/2014/main" id="{32170F44-9184-CB53-869A-EBE5A553E3EB}"/>
              </a:ext>
            </a:extLst>
          </p:cNvPr>
          <p:cNvSpPr txBox="1">
            <a:spLocks/>
          </p:cNvSpPr>
          <p:nvPr/>
        </p:nvSpPr>
        <p:spPr bwMode="auto">
          <a:xfrm>
            <a:off x="6096000" y="1348086"/>
            <a:ext cx="3876675" cy="50191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120000"/>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r>
              <a:rPr lang="en-GB" sz="2800" b="1" kern="0" dirty="0">
                <a:solidFill>
                  <a:schemeClr val="bg1"/>
                </a:solidFill>
                <a:latin typeface="Aptos" panose="020B0004020202020204" pitchFamily="34" charset="0"/>
                <a:ea typeface="Tahoma"/>
                <a:cs typeface="Tahoma"/>
              </a:rPr>
              <a:t>Work Experience (WEX)</a:t>
            </a:r>
            <a:br>
              <a:rPr lang="en-GB" sz="2800" b="1" kern="0" dirty="0">
                <a:latin typeface="Aptos" panose="020B0004020202020204" pitchFamily="34" charset="0"/>
                <a:ea typeface="Tahoma"/>
                <a:cs typeface="Tahoma"/>
              </a:rPr>
            </a:br>
            <a:endParaRPr lang="en-GB" sz="2800" b="1" kern="0" dirty="0">
              <a:latin typeface="Aptos" panose="020B0004020202020204" pitchFamily="34" charset="0"/>
            </a:endParaRPr>
          </a:p>
          <a:p>
            <a:pPr marL="457200" indent="-457200" algn="l">
              <a:buFont typeface="Arial" panose="020B0604020202020204" pitchFamily="34" charset="0"/>
              <a:buChar char="•"/>
            </a:pPr>
            <a:r>
              <a:rPr lang="en-GB" dirty="0">
                <a:solidFill>
                  <a:schemeClr val="bg1"/>
                </a:solidFill>
                <a:latin typeface="Aptos" panose="020B0004020202020204" pitchFamily="34" charset="0"/>
              </a:rPr>
              <a:t>Approaching employers</a:t>
            </a:r>
            <a:endParaRPr lang="en-GB" dirty="0">
              <a:solidFill>
                <a:schemeClr val="bg1"/>
              </a:solidFill>
              <a:latin typeface="Aptos" panose="020B0004020202020204" pitchFamily="34" charset="0"/>
              <a:ea typeface="Tahoma"/>
              <a:cs typeface="Tahoma"/>
            </a:endParaRPr>
          </a:p>
          <a:p>
            <a:pPr marL="457200" indent="-457200" algn="l">
              <a:buFont typeface="Arial" panose="020B0604020202020204" pitchFamily="34" charset="0"/>
              <a:buChar char="•"/>
            </a:pPr>
            <a:r>
              <a:rPr lang="en-GB" dirty="0">
                <a:solidFill>
                  <a:schemeClr val="bg1"/>
                </a:solidFill>
                <a:latin typeface="Aptos" panose="020B0004020202020204" pitchFamily="34" charset="0"/>
                <a:ea typeface="Tahoma"/>
                <a:cs typeface="Tahoma"/>
              </a:rPr>
              <a:t>Setting up work experience</a:t>
            </a:r>
          </a:p>
          <a:p>
            <a:pPr marL="457200" indent="-457200" algn="l">
              <a:buFont typeface="Arial" panose="020B0604020202020204" pitchFamily="34" charset="0"/>
              <a:buChar char="•"/>
            </a:pPr>
            <a:r>
              <a:rPr lang="en-GB" dirty="0">
                <a:solidFill>
                  <a:schemeClr val="bg1"/>
                </a:solidFill>
                <a:latin typeface="Aptos" panose="020B0004020202020204" pitchFamily="34" charset="0"/>
                <a:ea typeface="Tahoma"/>
                <a:cs typeface="Tahoma"/>
              </a:rPr>
              <a:t>Attend 1 week WEX </a:t>
            </a:r>
            <a:endParaRPr lang="en-GB" kern="0" dirty="0">
              <a:latin typeface="Aptos" panose="020B0004020202020204" pitchFamily="34" charset="0"/>
              <a:ea typeface="Tahoma"/>
              <a:cs typeface="Tahoma"/>
            </a:endParaRPr>
          </a:p>
          <a:p>
            <a:pPr marL="457200" indent="-457200" algn="l">
              <a:buFont typeface="Arial" panose="020B0604020202020204" pitchFamily="34" charset="0"/>
              <a:buChar char="•"/>
            </a:pPr>
            <a:endParaRPr lang="en-GB" kern="0" dirty="0">
              <a:latin typeface="Aptos" panose="020B0004020202020204" pitchFamily="34" charset="0"/>
            </a:endParaRPr>
          </a:p>
          <a:p>
            <a:pPr marL="457200" indent="-457200" algn="l">
              <a:buFont typeface="Arial" panose="020B0604020202020204" pitchFamily="34" charset="0"/>
              <a:buChar char="•"/>
            </a:pPr>
            <a:endParaRPr lang="en-GB" kern="0" dirty="0">
              <a:latin typeface="Aptos" panose="020B0004020202020204" pitchFamily="34" charset="0"/>
              <a:ea typeface="Tahoma"/>
              <a:cs typeface="Tahoma"/>
            </a:endParaRPr>
          </a:p>
        </p:txBody>
      </p:sp>
    </p:spTree>
    <p:extLst>
      <p:ext uri="{BB962C8B-B14F-4D97-AF65-F5344CB8AC3E}">
        <p14:creationId xmlns:p14="http://schemas.microsoft.com/office/powerpoint/2010/main" val="216551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589B-4C3A-48AF-BA36-55C5CDCA05C6}"/>
              </a:ext>
            </a:extLst>
          </p:cNvPr>
          <p:cNvSpPr>
            <a:spLocks noGrp="1"/>
          </p:cNvSpPr>
          <p:nvPr>
            <p:ph type="title"/>
          </p:nvPr>
        </p:nvSpPr>
        <p:spPr/>
        <p:txBody>
          <a:bodyPr/>
          <a:lstStyle/>
          <a:p>
            <a:pPr algn="ctr"/>
            <a:r>
              <a:rPr lang="en-GB" sz="3600" b="1" dirty="0">
                <a:solidFill>
                  <a:schemeClr val="bg1"/>
                </a:solidFill>
                <a:latin typeface="Aptos" panose="020B0004020202020204" pitchFamily="34" charset="0"/>
              </a:rPr>
              <a:t>Task 1: WoW – Job Applications</a:t>
            </a:r>
            <a:br>
              <a:rPr lang="en-GB" sz="3600" b="1" dirty="0">
                <a:solidFill>
                  <a:schemeClr val="bg1"/>
                </a:solidFill>
                <a:latin typeface="Aptos" panose="020B0004020202020204" pitchFamily="34" charset="0"/>
              </a:rPr>
            </a:br>
            <a:r>
              <a:rPr lang="en-GB" sz="3600" b="1" dirty="0">
                <a:solidFill>
                  <a:schemeClr val="bg1"/>
                </a:solidFill>
                <a:latin typeface="Aptos" panose="020B0004020202020204" pitchFamily="34" charset="0"/>
              </a:rPr>
              <a:t>CHOOSE YOUR JOB!</a:t>
            </a:r>
          </a:p>
        </p:txBody>
      </p:sp>
      <p:pic>
        <p:nvPicPr>
          <p:cNvPr id="9" name="Content Placeholder 8" descr="A picture containing text&#10;&#10;Description automatically generated">
            <a:extLst>
              <a:ext uri="{FF2B5EF4-FFF2-40B4-BE49-F238E27FC236}">
                <a16:creationId xmlns:a16="http://schemas.microsoft.com/office/drawing/2014/main" id="{A9679FD3-CA74-D987-60D1-F49154532B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2043113"/>
            <a:ext cx="6858000" cy="3838575"/>
          </a:xfrm>
        </p:spPr>
      </p:pic>
    </p:spTree>
    <p:extLst>
      <p:ext uri="{BB962C8B-B14F-4D97-AF65-F5344CB8AC3E}">
        <p14:creationId xmlns:p14="http://schemas.microsoft.com/office/powerpoint/2010/main" val="123173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a:p>
            <a:endParaRPr lang="en-GB"/>
          </a:p>
        </p:txBody>
      </p:sp>
      <p:pic>
        <p:nvPicPr>
          <p:cNvPr id="6" name="Picture 5" descr="A screenshot of a web page&#10;&#10;AI-generated content may be incorrect.">
            <a:extLst>
              <a:ext uri="{FF2B5EF4-FFF2-40B4-BE49-F238E27FC236}">
                <a16:creationId xmlns:a16="http://schemas.microsoft.com/office/drawing/2014/main" id="{59E1AF41-038E-1D25-498F-7D6EF3C8469E}"/>
              </a:ext>
            </a:extLst>
          </p:cNvPr>
          <p:cNvPicPr>
            <a:picLocks noChangeAspect="1"/>
          </p:cNvPicPr>
          <p:nvPr/>
        </p:nvPicPr>
        <p:blipFill>
          <a:blip r:embed="rId3"/>
          <a:srcRect r="14308" b="-2866"/>
          <a:stretch/>
        </p:blipFill>
        <p:spPr>
          <a:xfrm>
            <a:off x="4559431" y="2200874"/>
            <a:ext cx="7362601" cy="4351337"/>
          </a:xfrm>
          <a:prstGeom prst="rect">
            <a:avLst/>
          </a:prstGeom>
        </p:spPr>
      </p:pic>
      <p:pic>
        <p:nvPicPr>
          <p:cNvPr id="7" name="Picture 6" descr="A blue and black text&#10;&#10;AI-generated content may be incorrect.">
            <a:extLst>
              <a:ext uri="{FF2B5EF4-FFF2-40B4-BE49-F238E27FC236}">
                <a16:creationId xmlns:a16="http://schemas.microsoft.com/office/drawing/2014/main" id="{357B8382-C07D-A4B5-3BB6-545E29A97E64}"/>
              </a:ext>
            </a:extLst>
          </p:cNvPr>
          <p:cNvPicPr>
            <a:picLocks noChangeAspect="1"/>
          </p:cNvPicPr>
          <p:nvPr/>
        </p:nvPicPr>
        <p:blipFill>
          <a:blip r:embed="rId4"/>
          <a:stretch>
            <a:fillRect/>
          </a:stretch>
        </p:blipFill>
        <p:spPr>
          <a:xfrm>
            <a:off x="5615060" y="424371"/>
            <a:ext cx="6022856" cy="1401254"/>
          </a:xfrm>
          <a:prstGeom prst="rect">
            <a:avLst/>
          </a:prstGeom>
        </p:spPr>
      </p:pic>
      <p:pic>
        <p:nvPicPr>
          <p:cNvPr id="10" name="Picture 9">
            <a:extLst>
              <a:ext uri="{FF2B5EF4-FFF2-40B4-BE49-F238E27FC236}">
                <a16:creationId xmlns:a16="http://schemas.microsoft.com/office/drawing/2014/main" id="{D9927A69-47FD-16F6-0ADD-CCAD148A353E}"/>
              </a:ext>
            </a:extLst>
          </p:cNvPr>
          <p:cNvPicPr>
            <a:picLocks noChangeAspect="1"/>
          </p:cNvPicPr>
          <p:nvPr/>
        </p:nvPicPr>
        <p:blipFill>
          <a:blip r:embed="rId5"/>
          <a:stretch>
            <a:fillRect/>
          </a:stretch>
        </p:blipFill>
        <p:spPr>
          <a:xfrm>
            <a:off x="269968" y="150962"/>
            <a:ext cx="5629208" cy="6556076"/>
          </a:xfrm>
          <a:prstGeom prst="rect">
            <a:avLst/>
          </a:prstGeom>
        </p:spPr>
      </p:pic>
    </p:spTree>
    <p:extLst>
      <p:ext uri="{BB962C8B-B14F-4D97-AF65-F5344CB8AC3E}">
        <p14:creationId xmlns:p14="http://schemas.microsoft.com/office/powerpoint/2010/main" val="377270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99C6F-BB3E-DBEC-BE52-EF23D29F6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FFD4E-11BB-84E0-F092-4257B2626B3B}"/>
              </a:ext>
            </a:extLst>
          </p:cNvPr>
          <p:cNvSpPr>
            <a:spLocks noGrp="1"/>
          </p:cNvSpPr>
          <p:nvPr>
            <p:ph type="title"/>
          </p:nvPr>
        </p:nvSpPr>
        <p:spPr/>
        <p:txBody>
          <a:bodyPr/>
          <a:lstStyle/>
          <a:p>
            <a:pPr algn="ctr"/>
            <a:r>
              <a:rPr lang="en-GB" sz="3600" b="1" dirty="0">
                <a:solidFill>
                  <a:schemeClr val="bg1"/>
                </a:solidFill>
                <a:latin typeface="Aptos" panose="020B0004020202020204" pitchFamily="34" charset="0"/>
              </a:rPr>
              <a:t>Interview Preparation sessions </a:t>
            </a:r>
            <a:br>
              <a:rPr lang="en-GB" sz="3600" b="1" dirty="0">
                <a:solidFill>
                  <a:schemeClr val="bg1"/>
                </a:solidFill>
                <a:latin typeface="Aptos" panose="020B0004020202020204" pitchFamily="34" charset="0"/>
              </a:rPr>
            </a:br>
            <a:r>
              <a:rPr lang="en-GB" sz="3600" b="1" dirty="0">
                <a:solidFill>
                  <a:schemeClr val="bg1"/>
                </a:solidFill>
                <a:latin typeface="Aptos" panose="020B0004020202020204" pitchFamily="34" charset="0"/>
              </a:rPr>
              <a:t>Feb - March 2025</a:t>
            </a:r>
          </a:p>
        </p:txBody>
      </p:sp>
      <p:sp>
        <p:nvSpPr>
          <p:cNvPr id="3" name="Content Placeholder 2">
            <a:extLst>
              <a:ext uri="{FF2B5EF4-FFF2-40B4-BE49-F238E27FC236}">
                <a16:creationId xmlns:a16="http://schemas.microsoft.com/office/drawing/2014/main" id="{D48352BC-36CA-48E0-4AA1-41F3453383EB}"/>
              </a:ext>
            </a:extLst>
          </p:cNvPr>
          <p:cNvSpPr>
            <a:spLocks noGrp="1"/>
          </p:cNvSpPr>
          <p:nvPr>
            <p:ph idx="1"/>
          </p:nvPr>
        </p:nvSpPr>
        <p:spPr/>
        <p:txBody>
          <a:bodyPr/>
          <a:lstStyle/>
          <a:p>
            <a:endParaRPr lang="en-GB"/>
          </a:p>
          <a:p>
            <a:endParaRPr lang="en-GB"/>
          </a:p>
        </p:txBody>
      </p:sp>
      <p:pic>
        <p:nvPicPr>
          <p:cNvPr id="4" name="Picture 3">
            <a:extLst>
              <a:ext uri="{FF2B5EF4-FFF2-40B4-BE49-F238E27FC236}">
                <a16:creationId xmlns:a16="http://schemas.microsoft.com/office/drawing/2014/main" id="{9F80DAC4-A5C8-5B94-8A93-4D5956D329A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26426" y="3296816"/>
            <a:ext cx="4191344" cy="3022848"/>
          </a:xfrm>
          <a:prstGeom prst="rect">
            <a:avLst/>
          </a:prstGeom>
        </p:spPr>
      </p:pic>
      <p:pic>
        <p:nvPicPr>
          <p:cNvPr id="5" name="Picture 4">
            <a:extLst>
              <a:ext uri="{FF2B5EF4-FFF2-40B4-BE49-F238E27FC236}">
                <a16:creationId xmlns:a16="http://schemas.microsoft.com/office/drawing/2014/main" id="{7AB5985E-1B99-E2B8-809B-C9B43618ECD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34126" y="1994756"/>
            <a:ext cx="5553964" cy="4324908"/>
          </a:xfrm>
          <a:prstGeom prst="rect">
            <a:avLst/>
          </a:prstGeom>
        </p:spPr>
      </p:pic>
    </p:spTree>
    <p:extLst>
      <p:ext uri="{BB962C8B-B14F-4D97-AF65-F5344CB8AC3E}">
        <p14:creationId xmlns:p14="http://schemas.microsoft.com/office/powerpoint/2010/main" val="2722159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718C-903F-4AFF-8A34-63236211C3AE}"/>
              </a:ext>
            </a:extLst>
          </p:cNvPr>
          <p:cNvSpPr>
            <a:spLocks noGrp="1"/>
          </p:cNvSpPr>
          <p:nvPr>
            <p:ph type="title"/>
          </p:nvPr>
        </p:nvSpPr>
        <p:spPr/>
        <p:txBody>
          <a:bodyPr/>
          <a:lstStyle/>
          <a:p>
            <a:pPr algn="ctr"/>
            <a:r>
              <a:rPr lang="en-GB" sz="3600" b="1" dirty="0">
                <a:solidFill>
                  <a:schemeClr val="bg1"/>
                </a:solidFill>
                <a:latin typeface="Aptos" panose="020B0004020202020204" pitchFamily="34" charset="0"/>
              </a:rPr>
              <a:t>Interview Prep Talk – via PSHE</a:t>
            </a:r>
            <a:br>
              <a:rPr lang="en-GB" sz="3600" b="1" dirty="0">
                <a:solidFill>
                  <a:schemeClr val="bg1"/>
                </a:solidFill>
                <a:latin typeface="Aptos" panose="020B0004020202020204" pitchFamily="34" charset="0"/>
              </a:rPr>
            </a:br>
            <a:r>
              <a:rPr lang="en-GB" sz="3600" b="1" dirty="0">
                <a:solidFill>
                  <a:schemeClr val="bg1"/>
                </a:solidFill>
                <a:latin typeface="Aptos" panose="020B0004020202020204" pitchFamily="34" charset="0"/>
              </a:rPr>
              <a:t>March 2025</a:t>
            </a:r>
          </a:p>
        </p:txBody>
      </p:sp>
      <p:sp>
        <p:nvSpPr>
          <p:cNvPr id="3" name="Content Placeholder 2">
            <a:extLst>
              <a:ext uri="{FF2B5EF4-FFF2-40B4-BE49-F238E27FC236}">
                <a16:creationId xmlns:a16="http://schemas.microsoft.com/office/drawing/2014/main" id="{C1DEDFDF-918A-4C15-81EE-E3EC891C6755}"/>
              </a:ext>
            </a:extLst>
          </p:cNvPr>
          <p:cNvSpPr>
            <a:spLocks noGrp="1"/>
          </p:cNvSpPr>
          <p:nvPr>
            <p:ph idx="1"/>
          </p:nvPr>
        </p:nvSpPr>
        <p:spPr/>
        <p:txBody>
          <a:bodyPr/>
          <a:lstStyle/>
          <a:p>
            <a:endParaRPr lang="en-GB" dirty="0">
              <a:latin typeface="Aptos" panose="020B0004020202020204" pitchFamily="34" charset="0"/>
            </a:endParaRPr>
          </a:p>
          <a:p>
            <a:endParaRPr lang="en-GB" dirty="0">
              <a:latin typeface="Aptos" panose="020B0004020202020204" pitchFamily="34" charset="0"/>
            </a:endParaRPr>
          </a:p>
          <a:p>
            <a:r>
              <a:rPr lang="en-GB" sz="3600" dirty="0">
                <a:solidFill>
                  <a:schemeClr val="bg1"/>
                </a:solidFill>
                <a:latin typeface="Aptos" panose="020B0004020202020204" pitchFamily="34" charset="0"/>
              </a:rPr>
              <a:t>Effective Communication</a:t>
            </a:r>
          </a:p>
          <a:p>
            <a:r>
              <a:rPr lang="en-GB" sz="3600" dirty="0">
                <a:solidFill>
                  <a:schemeClr val="bg1"/>
                </a:solidFill>
                <a:latin typeface="Aptos" panose="020B0004020202020204" pitchFamily="34" charset="0"/>
              </a:rPr>
              <a:t>First Impressions</a:t>
            </a:r>
          </a:p>
          <a:p>
            <a:r>
              <a:rPr lang="en-GB" sz="3600" dirty="0">
                <a:solidFill>
                  <a:schemeClr val="bg1"/>
                </a:solidFill>
                <a:latin typeface="Aptos" panose="020B0004020202020204" pitchFamily="34" charset="0"/>
              </a:rPr>
              <a:t>Interview Techniques</a:t>
            </a:r>
          </a:p>
          <a:p>
            <a:r>
              <a:rPr lang="en-GB" sz="3600" dirty="0">
                <a:solidFill>
                  <a:schemeClr val="bg1"/>
                </a:solidFill>
                <a:latin typeface="Aptos" panose="020B0004020202020204" pitchFamily="34" charset="0"/>
              </a:rPr>
              <a:t>Virtual Times</a:t>
            </a:r>
          </a:p>
        </p:txBody>
      </p:sp>
      <p:pic>
        <p:nvPicPr>
          <p:cNvPr id="5" name="Picture 4" descr="Two people sitting at a table with a computer&#10;&#10;Description automatically generated with medium confidence">
            <a:extLst>
              <a:ext uri="{FF2B5EF4-FFF2-40B4-BE49-F238E27FC236}">
                <a16:creationId xmlns:a16="http://schemas.microsoft.com/office/drawing/2014/main" id="{A08956A2-462A-4C1D-2C32-9FC23318F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597" y="2453811"/>
            <a:ext cx="4420203" cy="3315152"/>
          </a:xfrm>
          <a:prstGeom prst="rect">
            <a:avLst/>
          </a:prstGeom>
        </p:spPr>
      </p:pic>
    </p:spTree>
    <p:extLst>
      <p:ext uri="{BB962C8B-B14F-4D97-AF65-F5344CB8AC3E}">
        <p14:creationId xmlns:p14="http://schemas.microsoft.com/office/powerpoint/2010/main" val="4106632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B9991806E8047925EE1843F763925" ma:contentTypeVersion="18" ma:contentTypeDescription="Create a new document." ma:contentTypeScope="" ma:versionID="111ec7e599dc3f8f6e7266c78fbaaf1e">
  <xsd:schema xmlns:xsd="http://www.w3.org/2001/XMLSchema" xmlns:xs="http://www.w3.org/2001/XMLSchema" xmlns:p="http://schemas.microsoft.com/office/2006/metadata/properties" xmlns:ns2="a9885185-9422-46fb-b5d8-262d690fc5af" xmlns:ns3="81c69a29-c92c-46c2-9bbd-f1d113e42c53" targetNamespace="http://schemas.microsoft.com/office/2006/metadata/properties" ma:root="true" ma:fieldsID="072b1b92bf96339d9a699e9649793b19" ns2:_="" ns3:_="">
    <xsd:import namespace="a9885185-9422-46fb-b5d8-262d690fc5af"/>
    <xsd:import namespace="81c69a29-c92c-46c2-9bbd-f1d113e42c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85185-9422-46fb-b5d8-262d690fc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a40afc-c0fd-4d9c-aa3c-0464fc0e6c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c69a29-c92c-46c2-9bbd-f1d113e42c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335bd5e-e9c1-491c-a646-e5c2bb7a506f}" ma:internalName="TaxCatchAll" ma:showField="CatchAllData" ma:web="81c69a29-c92c-46c2-9bbd-f1d113e42c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885185-9422-46fb-b5d8-262d690fc5af">
      <Terms xmlns="http://schemas.microsoft.com/office/infopath/2007/PartnerControls"/>
    </lcf76f155ced4ddcb4097134ff3c332f>
    <TaxCatchAll xmlns="81c69a29-c92c-46c2-9bbd-f1d113e42c53" xsi:nil="true"/>
  </documentManagement>
</p:properties>
</file>

<file path=customXml/itemProps1.xml><?xml version="1.0" encoding="utf-8"?>
<ds:datastoreItem xmlns:ds="http://schemas.openxmlformats.org/officeDocument/2006/customXml" ds:itemID="{C789BC51-3FC0-40DD-B2EF-76DC0E65B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85185-9422-46fb-b5d8-262d690fc5af"/>
    <ds:schemaRef ds:uri="81c69a29-c92c-46c2-9bbd-f1d113e42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1E60C6-E2B9-4A63-8CBF-7368B1E32235}">
  <ds:schemaRefs>
    <ds:schemaRef ds:uri="http://schemas.microsoft.com/sharepoint/v3/contenttype/forms"/>
  </ds:schemaRefs>
</ds:datastoreItem>
</file>

<file path=customXml/itemProps3.xml><?xml version="1.0" encoding="utf-8"?>
<ds:datastoreItem xmlns:ds="http://schemas.openxmlformats.org/officeDocument/2006/customXml" ds:itemID="{00FDEDD9-B7DE-443F-92E4-F3F7D34D4C7C}">
  <ds:schemaRefs>
    <ds:schemaRef ds:uri="a9885185-9422-46fb-b5d8-262d690fc5af"/>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http://schemas.microsoft.com/office/2006/metadata/properties"/>
    <ds:schemaRef ds:uri="81c69a29-c92c-46c2-9bbd-f1d113e42c5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102</TotalTime>
  <Words>4944</Words>
  <Application>Microsoft Macintosh PowerPoint</Application>
  <PresentationFormat>Widescreen</PresentationFormat>
  <Paragraphs>407</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vt:lpstr>
      <vt:lpstr>Arial</vt:lpstr>
      <vt:lpstr>Calibri</vt:lpstr>
      <vt:lpstr>Calibri Light</vt:lpstr>
      <vt:lpstr>filson-pro</vt:lpstr>
      <vt:lpstr>proxima-nova</vt:lpstr>
      <vt:lpstr>Rambla</vt:lpstr>
      <vt:lpstr>Wingdings</vt:lpstr>
      <vt:lpstr>Wingdings,Sans-Serif</vt:lpstr>
      <vt:lpstr>Office Theme</vt:lpstr>
      <vt:lpstr>PowerPoint Presentation</vt:lpstr>
      <vt:lpstr>PowerPoint Presentation</vt:lpstr>
      <vt:lpstr>Careers Overview</vt:lpstr>
      <vt:lpstr>The World of Work Programme 2025</vt:lpstr>
      <vt:lpstr>        World Of Work Programme 2025</vt:lpstr>
      <vt:lpstr>Task 1: WoW – Job Applications CHOOSE YOUR JOB!</vt:lpstr>
      <vt:lpstr>PowerPoint Presentation</vt:lpstr>
      <vt:lpstr>Interview Preparation sessions  Feb - March 2025</vt:lpstr>
      <vt:lpstr>Interview Prep Talk – via PSHE March 2025</vt:lpstr>
      <vt:lpstr>Mock Interview Day – April 2025</vt:lpstr>
      <vt:lpstr>Mock Interview Day – April 2025</vt:lpstr>
      <vt:lpstr>Task 2: Work Experience WEX is LAUNCHED!  28th January</vt:lpstr>
      <vt:lpstr>What previous students have said . . .</vt:lpstr>
      <vt:lpstr>Work Experience Week Monday 23rd to Friday 27th June 2025</vt:lpstr>
      <vt:lpstr>Why do work experience? https://youtu.be/vPcQazsFca8?feature=shared</vt:lpstr>
      <vt:lpstr>PowerPoint Presentation</vt:lpstr>
      <vt:lpstr>Costs</vt:lpstr>
      <vt:lpstr>PowerPoint Presentation</vt:lpstr>
      <vt:lpstr>Finding an Employer </vt:lpstr>
      <vt:lpstr>Finding an Employer 2</vt:lpstr>
      <vt:lpstr>Using the Link2 Database https://ssp.learnaboutwork.net/ </vt:lpstr>
      <vt:lpstr>Using the Link2 Database https://ssp.learnaboutwork.net/ </vt:lpstr>
      <vt:lpstr>PowerPoint Presentation</vt:lpstr>
      <vt:lpstr>PowerPoint Presentation</vt:lpstr>
      <vt:lpstr>Found an employer – what next?</vt:lpstr>
      <vt:lpstr>                    </vt:lpstr>
      <vt:lpstr>PowerPoint Presentation</vt:lpstr>
      <vt:lpstr>PowerPoint Presentation</vt:lpstr>
      <vt:lpstr>Trouble finding a placement?</vt:lpstr>
      <vt:lpstr>The Placement</vt:lpstr>
      <vt:lpstr>Reflection and Evaluation</vt:lpstr>
      <vt:lpstr>…..you never know what might happen!...</vt:lpstr>
      <vt:lpstr>What if I don’t find a placement?</vt:lpstr>
      <vt:lpstr>Virtual Work Experience</vt:lpstr>
      <vt:lpstr>Timeline for the World of work programme</vt:lpstr>
      <vt:lpstr> Year 10 Work Experience </vt:lpstr>
      <vt:lpstr>PowerPoint Presentation</vt:lpstr>
      <vt:lpstr>Parent/Carer Feedback Form!</vt:lpstr>
      <vt:lpstr>Contact details for Miss Gale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Clark</dc:creator>
  <cp:lastModifiedBy>C Clark</cp:lastModifiedBy>
  <cp:revision>254</cp:revision>
  <dcterms:created xsi:type="dcterms:W3CDTF">2021-05-05T09:04:53Z</dcterms:created>
  <dcterms:modified xsi:type="dcterms:W3CDTF">2025-02-24T15:10:55Z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0x010100409B9991806E8047925EE1843F763925</vt:lpwstr>
  </property>
  <property fmtid="{D5CDD505-2E9C-101B-9397-08002B2CF9AE}" pid="3" name="MediaServiceImageTags">
    <vt:lpwstr/>
  </property>
</Properties>
</file>